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62" r:id="rId2"/>
    <p:sldId id="264" r:id="rId3"/>
    <p:sldId id="263" r:id="rId4"/>
    <p:sldId id="265" r:id="rId5"/>
    <p:sldId id="266" r:id="rId6"/>
    <p:sldId id="267" r:id="rId7"/>
    <p:sldId id="268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07" autoAdjust="0"/>
    <p:restoredTop sz="94660"/>
  </p:normalViewPr>
  <p:slideViewPr>
    <p:cSldViewPr snapToGrid="0">
      <p:cViewPr varScale="1">
        <p:scale>
          <a:sx n="78" d="100"/>
          <a:sy n="78" d="100"/>
        </p:scale>
        <p:origin x="28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02738-AFFA-4899-9168-24B8AB38E1E5}" type="datetimeFigureOut">
              <a:rPr kumimoji="1" lang="ja-JP" altLang="en-US" smtClean="0"/>
              <a:t>2020/5/22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E21C490-6F45-438C-A96A-17FF24B7860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7777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02738-AFFA-4899-9168-24B8AB38E1E5}" type="datetimeFigureOut">
              <a:rPr kumimoji="1" lang="ja-JP" altLang="en-US" smtClean="0"/>
              <a:t>2020/5/22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1C490-6F45-438C-A96A-17FF24B7860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9130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02738-AFFA-4899-9168-24B8AB38E1E5}" type="datetimeFigureOut">
              <a:rPr kumimoji="1" lang="ja-JP" altLang="en-US" smtClean="0"/>
              <a:t>2020/5/22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1C490-6F45-438C-A96A-17FF24B7860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3028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02738-AFFA-4899-9168-24B8AB38E1E5}" type="datetimeFigureOut">
              <a:rPr kumimoji="1" lang="ja-JP" altLang="en-US" smtClean="0"/>
              <a:t>2020/5/22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1C490-6F45-438C-A96A-17FF24B7860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3975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02738-AFFA-4899-9168-24B8AB38E1E5}" type="datetimeFigureOut">
              <a:rPr kumimoji="1" lang="ja-JP" altLang="en-US" smtClean="0"/>
              <a:t>2020/5/22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1C490-6F45-438C-A96A-17FF24B7860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2572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02738-AFFA-4899-9168-24B8AB38E1E5}" type="datetimeFigureOut">
              <a:rPr kumimoji="1" lang="ja-JP" altLang="en-US" smtClean="0"/>
              <a:t>2020/5/22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1C490-6F45-438C-A96A-17FF24B7860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5471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02738-AFFA-4899-9168-24B8AB38E1E5}" type="datetimeFigureOut">
              <a:rPr kumimoji="1" lang="ja-JP" altLang="en-US" smtClean="0"/>
              <a:t>2020/5/22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1C490-6F45-438C-A96A-17FF24B7860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0564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02738-AFFA-4899-9168-24B8AB38E1E5}" type="datetimeFigureOut">
              <a:rPr kumimoji="1" lang="ja-JP" altLang="en-US" smtClean="0"/>
              <a:t>2020/5/22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1C490-6F45-438C-A96A-17FF24B7860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9172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02738-AFFA-4899-9168-24B8AB38E1E5}" type="datetimeFigureOut">
              <a:rPr kumimoji="1" lang="ja-JP" altLang="en-US" smtClean="0"/>
              <a:t>2020/5/22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1C490-6F45-438C-A96A-17FF24B786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055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02738-AFFA-4899-9168-24B8AB38E1E5}" type="datetimeFigureOut">
              <a:rPr kumimoji="1" lang="ja-JP" altLang="en-US" smtClean="0"/>
              <a:t>2020/5/22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1C490-6F45-438C-A96A-17FF24B7860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791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9A502738-AFFA-4899-9168-24B8AB38E1E5}" type="datetimeFigureOut">
              <a:rPr kumimoji="1" lang="ja-JP" altLang="en-US" smtClean="0"/>
              <a:t>2020/5/22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1C490-6F45-438C-A96A-17FF24B7860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1125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02738-AFFA-4899-9168-24B8AB38E1E5}" type="datetimeFigureOut">
              <a:rPr kumimoji="1" lang="ja-JP" altLang="en-US" smtClean="0"/>
              <a:t>2020/5/22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E21C490-6F45-438C-A96A-17FF24B7860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776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9.tm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7" Type="http://schemas.openxmlformats.org/officeDocument/2006/relationships/image" Target="../media/image18.tm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tm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D0712110-0BC1-4B31-B3BB-63B44222E8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466B5F3-C053-4580-B04A-1EF9498882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370C978-2865-46D9-A694-3A0A22B030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2219" y="962902"/>
            <a:ext cx="4586781" cy="2380828"/>
          </a:xfrm>
        </p:spPr>
        <p:txBody>
          <a:bodyPr>
            <a:normAutofit/>
          </a:bodyPr>
          <a:lstStyle/>
          <a:p>
            <a:r>
              <a:rPr lang="ja-JP" altLang="en-US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私</a:t>
            </a:r>
            <a:r>
              <a:rPr lang="ja-JP" altLang="en-US" sz="4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たちの国土２</a:t>
            </a:r>
            <a:endParaRPr kumimoji="1" lang="ja-JP" altLang="en-US" sz="4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11FA0B4-4E67-4724-AD27-56F752C890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2617" y="3531204"/>
            <a:ext cx="4171479" cy="1610643"/>
          </a:xfrm>
        </p:spPr>
        <p:txBody>
          <a:bodyPr>
            <a:normAutofit fontScale="92500" lnSpcReduction="10000"/>
          </a:bodyPr>
          <a:lstStyle/>
          <a:p>
            <a:endParaRPr kumimoji="1"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４　国土の気候の特色</a:t>
            </a:r>
            <a:endParaRPr kumimoji="1" lang="en-US" altLang="ja-JP" sz="28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80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教科書Ｐ４４～４５</a:t>
            </a:r>
            <a:endParaRPr kumimoji="1"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A6123F2-4B61-414F-A7E5-5B7828EACA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2617" y="3528543"/>
            <a:ext cx="417147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図 6" descr="画面, 部屋 が含まれている画像&#10;&#10;自動的に生成された説明">
            <a:extLst>
              <a:ext uri="{FF2B5EF4-FFF2-40B4-BE49-F238E27FC236}">
                <a16:creationId xmlns:a16="http://schemas.microsoft.com/office/drawing/2014/main" id="{F7F4C265-F12E-4386-BFB2-6FAD7A89C0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19614" b="16464"/>
          <a:stretch/>
        </p:blipFill>
        <p:spPr>
          <a:xfrm>
            <a:off x="6094410" y="1740805"/>
            <a:ext cx="6353873" cy="357414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5CED634-E2D0-4AB7-96DD-816C9B52C5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CDDCDFB-696D-4FDF-9B58-24F71B7C37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663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47" y="244270"/>
            <a:ext cx="1270622" cy="1142077"/>
          </a:xfrm>
          <a:prstGeom prst="rect">
            <a:avLst/>
          </a:prstGeom>
        </p:spPr>
      </p:pic>
      <p:sp>
        <p:nvSpPr>
          <p:cNvPr id="3" name="角丸四角形吹き出し 2"/>
          <p:cNvSpPr/>
          <p:nvPr/>
        </p:nvSpPr>
        <p:spPr>
          <a:xfrm>
            <a:off x="1868129" y="481781"/>
            <a:ext cx="5978013" cy="452284"/>
          </a:xfrm>
          <a:prstGeom prst="wedgeRoundRectCallout">
            <a:avLst>
              <a:gd name="adj1" fmla="val -55208"/>
              <a:gd name="adj2" fmla="val -5968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今日は夏と冬の降水量の多い地域について考えていくよ。</a:t>
            </a:r>
            <a:endParaRPr kumimoji="1"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65" y="3138986"/>
            <a:ext cx="1256304" cy="1256304"/>
          </a:xfrm>
          <a:prstGeom prst="rect">
            <a:avLst/>
          </a:prstGeom>
        </p:spPr>
      </p:pic>
      <p:sp>
        <p:nvSpPr>
          <p:cNvPr id="6" name="角丸四角形吹き出し 5"/>
          <p:cNvSpPr/>
          <p:nvPr/>
        </p:nvSpPr>
        <p:spPr>
          <a:xfrm>
            <a:off x="1868129" y="1996773"/>
            <a:ext cx="5978013" cy="531785"/>
          </a:xfrm>
          <a:prstGeom prst="wedgeRoundRectCallout">
            <a:avLst>
              <a:gd name="adj1" fmla="val -54715"/>
              <a:gd name="adj2" fmla="val -13435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降水量って、雨がどれくらい降るかってことだっけ？</a:t>
            </a:r>
            <a:endParaRPr kumimoji="1"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47" y="1626239"/>
            <a:ext cx="1270622" cy="1272855"/>
          </a:xfrm>
          <a:prstGeom prst="rect">
            <a:avLst/>
          </a:prstGeom>
        </p:spPr>
      </p:pic>
      <p:sp>
        <p:nvSpPr>
          <p:cNvPr id="8" name="角丸四角形吹き出し 7"/>
          <p:cNvSpPr/>
          <p:nvPr/>
        </p:nvSpPr>
        <p:spPr>
          <a:xfrm>
            <a:off x="1868129" y="3368931"/>
            <a:ext cx="5978013" cy="796413"/>
          </a:xfrm>
          <a:prstGeom prst="wedgeRoundRectCallout">
            <a:avLst>
              <a:gd name="adj1" fmla="val -55208"/>
              <a:gd name="adj2" fmla="val -5968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降水量は、雨だけでなく雪や霜なども水として計算します。そしてその量をｍｍで示しているよ。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47" y="4713032"/>
            <a:ext cx="1270622" cy="1142077"/>
          </a:xfrm>
          <a:prstGeom prst="rect">
            <a:avLst/>
          </a:prstGeom>
        </p:spPr>
      </p:pic>
      <p:sp>
        <p:nvSpPr>
          <p:cNvPr id="10" name="角丸四角形吹き出し 9"/>
          <p:cNvSpPr/>
          <p:nvPr/>
        </p:nvSpPr>
        <p:spPr>
          <a:xfrm>
            <a:off x="1868129" y="5057928"/>
            <a:ext cx="5978013" cy="900420"/>
          </a:xfrm>
          <a:prstGeom prst="wedgeRoundRectCallout">
            <a:avLst>
              <a:gd name="adj1" fmla="val -55208"/>
              <a:gd name="adj2" fmla="val -5968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では夏と冬の降水量を調べよう。</a:t>
            </a:r>
            <a:endParaRPr kumimoji="1"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7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と</a:t>
            </a:r>
            <a:r>
              <a: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月の降水量の図を比べてみよう</a:t>
            </a:r>
            <a:endParaRPr kumimoji="1"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2007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26" y="4877967"/>
            <a:ext cx="1153998" cy="1153998"/>
          </a:xfrm>
          <a:prstGeom prst="rect">
            <a:avLst/>
          </a:prstGeom>
        </p:spPr>
      </p:pic>
      <p:sp>
        <p:nvSpPr>
          <p:cNvPr id="3" name="角丸四角形吹き出し 2"/>
          <p:cNvSpPr/>
          <p:nvPr/>
        </p:nvSpPr>
        <p:spPr>
          <a:xfrm>
            <a:off x="1898868" y="1671485"/>
            <a:ext cx="3272899" cy="1081548"/>
          </a:xfrm>
          <a:prstGeom prst="wedgeRoundRectCallout">
            <a:avLst>
              <a:gd name="adj1" fmla="val -64197"/>
              <a:gd name="adj2" fmla="val 411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7</a:t>
            </a:r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は降水量が多い地域が多いね</a:t>
            </a:r>
            <a:endParaRPr kumimoji="1"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でも</a:t>
            </a:r>
            <a:r>
              <a:rPr kumimoji="1"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月は日本海側と太平洋側で降水量が違うね。</a:t>
            </a:r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角丸四角形吹き出し 4"/>
          <p:cNvSpPr/>
          <p:nvPr/>
        </p:nvSpPr>
        <p:spPr>
          <a:xfrm>
            <a:off x="1898868" y="5082671"/>
            <a:ext cx="3931662" cy="728301"/>
          </a:xfrm>
          <a:prstGeom prst="wedgeRoundRectCallout">
            <a:avLst>
              <a:gd name="adj1" fmla="val -57206"/>
              <a:gd name="adj2" fmla="val 7955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7</a:t>
            </a: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月はつゆ（梅雨）や台風の影響があるんじゃないかな。</a:t>
            </a:r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25" y="3024522"/>
            <a:ext cx="1153998" cy="156033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47" y="1566807"/>
            <a:ext cx="1270622" cy="1272855"/>
          </a:xfrm>
          <a:prstGeom prst="rect">
            <a:avLst/>
          </a:prstGeom>
        </p:spPr>
      </p:pic>
      <p:sp>
        <p:nvSpPr>
          <p:cNvPr id="8" name="角丸四角形吹き出し 7"/>
          <p:cNvSpPr/>
          <p:nvPr/>
        </p:nvSpPr>
        <p:spPr>
          <a:xfrm>
            <a:off x="1898868" y="219957"/>
            <a:ext cx="2864768" cy="1166390"/>
          </a:xfrm>
          <a:prstGeom prst="wedgeRoundRectCallout">
            <a:avLst>
              <a:gd name="adj1" fmla="val -62824"/>
              <a:gd name="adj2" fmla="val 6054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この資料を見て気づくことはありますか。</a:t>
            </a:r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9" name="図 8" descr="画面の領域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974" y="90107"/>
            <a:ext cx="5753625" cy="4390004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47" y="244270"/>
            <a:ext cx="1270622" cy="1142077"/>
          </a:xfrm>
          <a:prstGeom prst="rect">
            <a:avLst/>
          </a:prstGeom>
        </p:spPr>
      </p:pic>
      <p:sp>
        <p:nvSpPr>
          <p:cNvPr id="11" name="角丸四角形吹き出し 10"/>
          <p:cNvSpPr/>
          <p:nvPr/>
        </p:nvSpPr>
        <p:spPr>
          <a:xfrm>
            <a:off x="1898868" y="3435042"/>
            <a:ext cx="3931662" cy="1023804"/>
          </a:xfrm>
          <a:prstGeom prst="wedgeRoundRectCallout">
            <a:avLst>
              <a:gd name="adj1" fmla="val -57695"/>
              <a:gd name="adj2" fmla="val 15777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なぜ</a:t>
            </a:r>
            <a:r>
              <a:rPr kumimoji="1"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7</a:t>
            </a: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月と</a:t>
            </a:r>
            <a:r>
              <a:rPr kumimoji="1"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月で降水量が違うんだろう。</a:t>
            </a:r>
            <a:endParaRPr kumimoji="1"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25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47" y="502533"/>
            <a:ext cx="916359" cy="1239020"/>
          </a:xfrm>
          <a:prstGeom prst="rect">
            <a:avLst/>
          </a:prstGeom>
        </p:spPr>
      </p:pic>
      <p:sp>
        <p:nvSpPr>
          <p:cNvPr id="3" name="角丸四角形吹き出し 2"/>
          <p:cNvSpPr/>
          <p:nvPr/>
        </p:nvSpPr>
        <p:spPr>
          <a:xfrm>
            <a:off x="1442669" y="757892"/>
            <a:ext cx="3233569" cy="728301"/>
          </a:xfrm>
          <a:prstGeom prst="wedgeRoundRectCallout">
            <a:avLst>
              <a:gd name="adj1" fmla="val -57754"/>
              <a:gd name="adj2" fmla="val 13355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つゆ（梅雨）ってなんだっけ？</a:t>
            </a:r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" name="図 3" descr="画面の領域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974" y="90107"/>
            <a:ext cx="5753625" cy="439000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94" y="1835516"/>
            <a:ext cx="958399" cy="960083"/>
          </a:xfrm>
          <a:prstGeom prst="rect">
            <a:avLst/>
          </a:prstGeom>
        </p:spPr>
      </p:pic>
      <p:sp>
        <p:nvSpPr>
          <p:cNvPr id="6" name="角丸四角形吹き出し 5"/>
          <p:cNvSpPr/>
          <p:nvPr/>
        </p:nvSpPr>
        <p:spPr>
          <a:xfrm>
            <a:off x="1442668" y="1774616"/>
            <a:ext cx="3233569" cy="1020983"/>
          </a:xfrm>
          <a:prstGeom prst="wedgeRoundRectCallout">
            <a:avLst>
              <a:gd name="adj1" fmla="val -57754"/>
              <a:gd name="adj2" fmla="val 13355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つゆ（梅雨）とは</a:t>
            </a:r>
            <a:r>
              <a:rPr kumimoji="1"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6</a:t>
            </a: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月中ごろから</a:t>
            </a:r>
            <a:r>
              <a:rPr kumimoji="1"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7</a:t>
            </a: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月にかけて雨が多く降る時期のことだよ。</a:t>
            </a:r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36" y="2989127"/>
            <a:ext cx="1035179" cy="1035179"/>
          </a:xfrm>
          <a:prstGeom prst="rect">
            <a:avLst/>
          </a:prstGeom>
        </p:spPr>
      </p:pic>
      <p:sp>
        <p:nvSpPr>
          <p:cNvPr id="8" name="角丸四角形吹き出し 7"/>
          <p:cNvSpPr/>
          <p:nvPr/>
        </p:nvSpPr>
        <p:spPr>
          <a:xfrm>
            <a:off x="1442667" y="2989127"/>
            <a:ext cx="3233569" cy="1229033"/>
          </a:xfrm>
          <a:prstGeom prst="wedgeRoundRectCallout">
            <a:avLst>
              <a:gd name="adj1" fmla="val -57754"/>
              <a:gd name="adj2" fmla="val 13355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場所</a:t>
            </a: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によって短時間で多くの雨が降ることもあるけど、農業にとってはめぐみの雨になる大切な時期だよ。</a:t>
            </a:r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36334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21" y="3693453"/>
            <a:ext cx="1440027" cy="1947078"/>
          </a:xfrm>
          <a:prstGeom prst="rect">
            <a:avLst/>
          </a:prstGeom>
        </p:spPr>
      </p:pic>
      <p:sp>
        <p:nvSpPr>
          <p:cNvPr id="3" name="角丸四角形吹き出し 2"/>
          <p:cNvSpPr/>
          <p:nvPr/>
        </p:nvSpPr>
        <p:spPr>
          <a:xfrm>
            <a:off x="2376732" y="4017995"/>
            <a:ext cx="3493127" cy="976743"/>
          </a:xfrm>
          <a:prstGeom prst="wedgeRoundRectCallout">
            <a:avLst>
              <a:gd name="adj1" fmla="val -57754"/>
              <a:gd name="adj2" fmla="val 13355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台風</a:t>
            </a: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は沖縄や九州、四国に大きな被害を出すんだね。</a:t>
            </a:r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" name="図 3" descr="画面の領域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62" y="35315"/>
            <a:ext cx="4736267" cy="3481157"/>
          </a:xfrm>
          <a:prstGeom prst="rect">
            <a:avLst/>
          </a:prstGeom>
        </p:spPr>
      </p:pic>
      <p:pic>
        <p:nvPicPr>
          <p:cNvPr id="5" name="図 4" descr="画面の領域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658" y="29687"/>
            <a:ext cx="4744420" cy="348678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388" y="3516472"/>
            <a:ext cx="1702426" cy="1705417"/>
          </a:xfrm>
          <a:prstGeom prst="rect">
            <a:avLst/>
          </a:prstGeom>
        </p:spPr>
      </p:pic>
      <p:sp>
        <p:nvSpPr>
          <p:cNvPr id="7" name="角丸四角形吹き出し 6"/>
          <p:cNvSpPr/>
          <p:nvPr/>
        </p:nvSpPr>
        <p:spPr>
          <a:xfrm>
            <a:off x="8171343" y="3881973"/>
            <a:ext cx="2655256" cy="1248786"/>
          </a:xfrm>
          <a:prstGeom prst="wedgeRoundRectCallout">
            <a:avLst>
              <a:gd name="adj1" fmla="val -57754"/>
              <a:gd name="adj2" fmla="val 13355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年間</a:t>
            </a:r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平均</a:t>
            </a: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で</a:t>
            </a:r>
            <a:r>
              <a:rPr kumimoji="1"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25</a:t>
            </a: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件発生し、</a:t>
            </a:r>
            <a:endParaRPr kumimoji="1"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</a:t>
            </a:r>
            <a:r>
              <a:rPr kumimoji="1"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11</a:t>
            </a: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件が接近し、</a:t>
            </a:r>
            <a:endParaRPr kumimoji="1"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kumimoji="1"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2.7</a:t>
            </a:r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件</a:t>
            </a: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が上陸するよ。</a:t>
            </a:r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217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47" y="502533"/>
            <a:ext cx="916359" cy="1239020"/>
          </a:xfrm>
          <a:prstGeom prst="rect">
            <a:avLst/>
          </a:prstGeom>
        </p:spPr>
      </p:pic>
      <p:sp>
        <p:nvSpPr>
          <p:cNvPr id="3" name="角丸四角形吹き出し 2"/>
          <p:cNvSpPr/>
          <p:nvPr/>
        </p:nvSpPr>
        <p:spPr>
          <a:xfrm>
            <a:off x="1442667" y="757892"/>
            <a:ext cx="3233569" cy="728301"/>
          </a:xfrm>
          <a:prstGeom prst="wedgeRoundRectCallout">
            <a:avLst>
              <a:gd name="adj1" fmla="val -57754"/>
              <a:gd name="adj2" fmla="val 13355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7</a:t>
            </a: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月と</a:t>
            </a:r>
            <a:r>
              <a:rPr kumimoji="1"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月は風向きも違うね。</a:t>
            </a:r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" name="図 3" descr="画面の領域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974" y="90107"/>
            <a:ext cx="5753625" cy="439000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94" y="1835516"/>
            <a:ext cx="958399" cy="960083"/>
          </a:xfrm>
          <a:prstGeom prst="rect">
            <a:avLst/>
          </a:prstGeom>
        </p:spPr>
      </p:pic>
      <p:sp>
        <p:nvSpPr>
          <p:cNvPr id="6" name="角丸四角形吹き出し 5"/>
          <p:cNvSpPr/>
          <p:nvPr/>
        </p:nvSpPr>
        <p:spPr>
          <a:xfrm>
            <a:off x="1442668" y="1774616"/>
            <a:ext cx="4073229" cy="1020983"/>
          </a:xfrm>
          <a:prstGeom prst="wedgeRoundRectCallout">
            <a:avLst>
              <a:gd name="adj1" fmla="val -57754"/>
              <a:gd name="adj2" fmla="val 13355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夏と冬に季節風（きせつふう）がふくよ。</a:t>
            </a:r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36" y="2989127"/>
            <a:ext cx="1035179" cy="1035179"/>
          </a:xfrm>
          <a:prstGeom prst="rect">
            <a:avLst/>
          </a:prstGeom>
        </p:spPr>
      </p:pic>
      <p:sp>
        <p:nvSpPr>
          <p:cNvPr id="8" name="角丸四角形吹き出し 7"/>
          <p:cNvSpPr/>
          <p:nvPr/>
        </p:nvSpPr>
        <p:spPr>
          <a:xfrm>
            <a:off x="1442667" y="2989127"/>
            <a:ext cx="4741823" cy="1490984"/>
          </a:xfrm>
          <a:prstGeom prst="wedgeRoundRectCallout">
            <a:avLst>
              <a:gd name="adj1" fmla="val -55680"/>
              <a:gd name="adj2" fmla="val -11704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夏には南東（太平洋）から</a:t>
            </a:r>
            <a:endParaRPr kumimoji="1"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冬</a:t>
            </a: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には北西（ユーラシア大陸）からふくんだね。</a:t>
            </a:r>
            <a:endParaRPr kumimoji="1"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夏</a:t>
            </a: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には太平洋側に多くの雨をふらせ、</a:t>
            </a:r>
            <a:endParaRPr kumimoji="1"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冬</a:t>
            </a: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には日本海側に雨や雪をもたらすんだ。</a:t>
            </a:r>
            <a:endParaRPr kumimoji="1"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9" name="図 8" descr="画面の領域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94" y="4673639"/>
            <a:ext cx="5810709" cy="1885481"/>
          </a:xfrm>
          <a:prstGeom prst="rect">
            <a:avLst/>
          </a:prstGeom>
        </p:spPr>
      </p:pic>
      <p:pic>
        <p:nvPicPr>
          <p:cNvPr id="10" name="図 9" descr="画面の領域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753" y="4679662"/>
            <a:ext cx="5808846" cy="187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05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47" y="244270"/>
            <a:ext cx="1270622" cy="1142077"/>
          </a:xfrm>
          <a:prstGeom prst="rect">
            <a:avLst/>
          </a:prstGeom>
        </p:spPr>
      </p:pic>
      <p:sp>
        <p:nvSpPr>
          <p:cNvPr id="3" name="角丸四角形吹き出し 2"/>
          <p:cNvSpPr/>
          <p:nvPr/>
        </p:nvSpPr>
        <p:spPr>
          <a:xfrm>
            <a:off x="1868129" y="481781"/>
            <a:ext cx="5978013" cy="452284"/>
          </a:xfrm>
          <a:prstGeom prst="wedgeRoundRectCallout">
            <a:avLst>
              <a:gd name="adj1" fmla="val -55208"/>
              <a:gd name="adj2" fmla="val -5968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今日</a:t>
            </a:r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の学習をまとめよう。</a:t>
            </a:r>
            <a:endParaRPr kumimoji="1"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65" y="3138986"/>
            <a:ext cx="1256304" cy="1256304"/>
          </a:xfrm>
          <a:prstGeom prst="rect">
            <a:avLst/>
          </a:prstGeom>
        </p:spPr>
      </p:pic>
      <p:sp>
        <p:nvSpPr>
          <p:cNvPr id="6" name="角丸四角形吹き出し 5"/>
          <p:cNvSpPr/>
          <p:nvPr/>
        </p:nvSpPr>
        <p:spPr>
          <a:xfrm>
            <a:off x="1868129" y="1640633"/>
            <a:ext cx="5978013" cy="1021730"/>
          </a:xfrm>
          <a:prstGeom prst="wedgeRoundRectCallout">
            <a:avLst>
              <a:gd name="adj1" fmla="val -54715"/>
              <a:gd name="adj2" fmla="val -13435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夏</a:t>
            </a:r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はつゆや台風のえいきょうで日本全体で雨が多いです。特に太平洋側で多くの雨がふります。</a:t>
            </a:r>
            <a:endParaRPr kumimoji="1"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台風によって大きな被害が出ることもあります。</a:t>
            </a:r>
            <a:endParaRPr kumimoji="1"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47" y="1626239"/>
            <a:ext cx="1270622" cy="1272855"/>
          </a:xfrm>
          <a:prstGeom prst="rect">
            <a:avLst/>
          </a:prstGeom>
        </p:spPr>
      </p:pic>
      <p:sp>
        <p:nvSpPr>
          <p:cNvPr id="8" name="角丸四角形吹き出し 7"/>
          <p:cNvSpPr/>
          <p:nvPr/>
        </p:nvSpPr>
        <p:spPr>
          <a:xfrm>
            <a:off x="1868128" y="3095087"/>
            <a:ext cx="5978013" cy="1344101"/>
          </a:xfrm>
          <a:prstGeom prst="wedgeRoundRectCallout">
            <a:avLst>
              <a:gd name="adj1" fmla="val -55208"/>
              <a:gd name="adj2" fmla="val -5968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冬の日本海側では雪がふる日が多く、太平洋側では晴れる日が多いね。</a:t>
            </a:r>
            <a:endParaRPr kumimoji="1"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つゆや台風、季節風によって雨や雪の量が地域や季節ごとにことなります。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47" y="4713032"/>
            <a:ext cx="1270622" cy="1142077"/>
          </a:xfrm>
          <a:prstGeom prst="rect">
            <a:avLst/>
          </a:prstGeom>
        </p:spPr>
      </p:pic>
      <p:sp>
        <p:nvSpPr>
          <p:cNvPr id="10" name="角丸四角形吹き出し 9"/>
          <p:cNvSpPr/>
          <p:nvPr/>
        </p:nvSpPr>
        <p:spPr>
          <a:xfrm>
            <a:off x="1868129" y="5057928"/>
            <a:ext cx="5978013" cy="900420"/>
          </a:xfrm>
          <a:prstGeom prst="wedgeRoundRectCallout">
            <a:avLst>
              <a:gd name="adj1" fmla="val -55208"/>
              <a:gd name="adj2" fmla="val -5968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次回はグラフを読み取っていくよ。</a:t>
            </a:r>
            <a:endParaRPr kumimoji="1"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197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0" grpId="0" animBg="1"/>
    </p:bldLst>
  </p:timing>
</p:sld>
</file>

<file path=ppt/theme/theme1.xml><?xml version="1.0" encoding="utf-8"?>
<a:theme xmlns:a="http://schemas.openxmlformats.org/drawingml/2006/main" name="ギャラリー">
  <a:themeElements>
    <a:clrScheme name="ギャラリー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ギャラリー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ギャラリー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3297</TotalTime>
  <Words>395</Words>
  <Application>Microsoft Office PowerPoint</Application>
  <PresentationFormat>ワイド画面</PresentationFormat>
  <Paragraphs>33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3" baseType="lpstr">
      <vt:lpstr>メイリオ</vt:lpstr>
      <vt:lpstr>游ゴシック</vt:lpstr>
      <vt:lpstr>游ゴシック Light</vt:lpstr>
      <vt:lpstr>Arial</vt:lpstr>
      <vt:lpstr>Gill Sans MT</vt:lpstr>
      <vt:lpstr>ギャラリー</vt:lpstr>
      <vt:lpstr>私たちの国土２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5年生の算数</dc:title>
  <dc:creator>YUSUKE</dc:creator>
  <cp:lastModifiedBy>杉並区教育委員会</cp:lastModifiedBy>
  <cp:revision>66</cp:revision>
  <dcterms:created xsi:type="dcterms:W3CDTF">2020-05-03T00:00:26Z</dcterms:created>
  <dcterms:modified xsi:type="dcterms:W3CDTF">2020-05-22T05:17:00Z</dcterms:modified>
</cp:coreProperties>
</file>