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7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3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2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7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6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2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2738-AFFA-4899-9168-24B8AB38E1E5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70C978-2865-46D9-A694-3A0A22B03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kumimoji="1" lang="en-US" altLang="ja-JP" sz="4800"/>
              <a:t>5</a:t>
            </a:r>
            <a:r>
              <a:rPr kumimoji="1" lang="ja-JP" altLang="en-US" sz="4800"/>
              <a:t>年生の算数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1FA0B4-4E67-4724-AD27-56F752C89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図 6" descr="画面, 部屋 が含まれている画像&#10;&#10;自動的に生成された説明">
            <a:extLst>
              <a:ext uri="{FF2B5EF4-FFF2-40B4-BE49-F238E27FC236}">
                <a16:creationId xmlns:a16="http://schemas.microsoft.com/office/drawing/2014/main" id="{F7F4C265-F12E-4386-BFB2-6FAD7A89C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614" b="16464"/>
          <a:stretch/>
        </p:blipFill>
        <p:spPr>
          <a:xfrm>
            <a:off x="6094410" y="1740805"/>
            <a:ext cx="6353873" cy="35741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E3DA3C-F65E-4E52-8496-0427011D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1136214"/>
            <a:ext cx="10660407" cy="92566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１９５を何倍すると１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９５になるでしょうか。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1CF84A-352B-468A-9340-3D340FE8C3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3" y="2357644"/>
            <a:ext cx="1162920" cy="1162920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04AEA683-5E58-4C92-8E53-44F82CC4CE99}"/>
              </a:ext>
            </a:extLst>
          </p:cNvPr>
          <p:cNvSpPr/>
          <p:nvPr/>
        </p:nvSpPr>
        <p:spPr>
          <a:xfrm>
            <a:off x="2707931" y="1897626"/>
            <a:ext cx="6790031" cy="1767531"/>
          </a:xfrm>
          <a:prstGeom prst="wedgeRectCallout">
            <a:avLst>
              <a:gd name="adj1" fmla="val -59620"/>
              <a:gd name="adj2" fmla="val 1476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１９５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□＝１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９５だから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昨日、１０個に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なったら１つ上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の位にあがるって習ったから、１０倍すればいい。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903565-3B21-4D24-A5AC-A3F7542C7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51" y="4331151"/>
            <a:ext cx="1251373" cy="1253572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2418735" y="4638388"/>
            <a:ext cx="7620000" cy="639097"/>
          </a:xfrm>
          <a:prstGeom prst="wedgeRectCallout">
            <a:avLst>
              <a:gd name="adj1" fmla="val 54471"/>
              <a:gd name="adj2" fmla="val 1372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ほかにも整数と小数に共通するしくみはあるのかな？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68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68475"/>
            <a:ext cx="1707166" cy="1258881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2635045" y="265472"/>
            <a:ext cx="9144000" cy="1061884"/>
          </a:xfrm>
          <a:prstGeom prst="wedgeRoundRectCallout">
            <a:avLst>
              <a:gd name="adj1" fmla="val -57285"/>
              <a:gd name="adj2" fmla="val 492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整数や小数を１０倍、１００倍、１０００倍すると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はどのように変わるでしょうか。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57" y="1717265"/>
            <a:ext cx="1340701" cy="1340701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875072" y="1964829"/>
            <a:ext cx="9851922" cy="845574"/>
          </a:xfrm>
          <a:prstGeom prst="wedgeRoundRectCallout">
            <a:avLst>
              <a:gd name="adj1" fmla="val 52720"/>
              <a:gd name="adj2" fmla="val -195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１けた、２けた、３けたと上がります。（大きくなる）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2954418"/>
            <a:ext cx="1707166" cy="1258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吹き出し 11"/>
              <p:cNvSpPr/>
              <p:nvPr/>
            </p:nvSpPr>
            <p:spPr>
              <a:xfrm>
                <a:off x="1803731" y="3201982"/>
                <a:ext cx="9796576" cy="1568421"/>
              </a:xfrm>
              <a:prstGeom prst="wedgeRoundRectCallout">
                <a:avLst>
                  <a:gd name="adj1" fmla="val -52380"/>
                  <a:gd name="adj2" fmla="val 72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そうですね。では、</a:t>
                </a:r>
                <a:endPara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24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2400" i="1" dirty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１００</m:t>
                        </m:r>
                      </m:den>
                    </m:f>
                    <m:r>
                      <a:rPr kumimoji="1" lang="ja-JP" altLang="en-US" sz="24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、</m:t>
                    </m:r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１０００</m:t>
                        </m:r>
                      </m:den>
                    </m:f>
                  </m:oMath>
                </a14:m>
                <a:r>
                  <a:rPr kumimoji="1" lang="ja-JP" altLang="en-US" sz="2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にすると位はどのように変わりますか。</a:t>
                </a:r>
                <a:endPara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角丸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31" y="3201982"/>
                <a:ext cx="9796576" cy="1568421"/>
              </a:xfrm>
              <a:prstGeom prst="wedgeRoundRectCallout">
                <a:avLst>
                  <a:gd name="adj1" fmla="val -52380"/>
                  <a:gd name="adj2" fmla="val 7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57" y="4914418"/>
            <a:ext cx="1289647" cy="128964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1661651" y="5109620"/>
            <a:ext cx="8878529" cy="1192904"/>
          </a:xfrm>
          <a:prstGeom prst="wedgeRoundRectCallout">
            <a:avLst>
              <a:gd name="adj1" fmla="val 54139"/>
              <a:gd name="adj2" fmla="val 56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１けた、２けた、３けたと下がります。（小さくなる）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8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8" y="654593"/>
            <a:ext cx="5707862" cy="4296728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246743" y="4256859"/>
            <a:ext cx="5929842" cy="445770"/>
          </a:xfrm>
          <a:prstGeom prst="wedgeRectCallout">
            <a:avLst>
              <a:gd name="adj1" fmla="val 16405"/>
              <a:gd name="adj2" fmla="val -1487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整数は小数点を書かないけど、一の位の右に小数点が隠れているんだね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418011" y="143691"/>
            <a:ext cx="2873829" cy="744583"/>
          </a:xfrm>
          <a:prstGeom prst="wedgeRectCallout">
            <a:avLst>
              <a:gd name="adj1" fmla="val 17349"/>
              <a:gd name="adj2" fmla="val 940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０を忘れずにね！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0"/>
            <a:ext cx="1707166" cy="1258881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7559326" y="0"/>
            <a:ext cx="4419314" cy="1258881"/>
          </a:xfrm>
          <a:prstGeom prst="wedgeRoundRectCallout">
            <a:avLst>
              <a:gd name="adj1" fmla="val -55712"/>
              <a:gd name="adj2" fmla="val -494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今度は小数点に注目しましょう。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１０倍、１００倍、１０００倍すると、小数点は　もとの位置からどちらに何けた移るかな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353" y="1197058"/>
            <a:ext cx="1289647" cy="1289647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6176585" y="1378375"/>
            <a:ext cx="4689566" cy="1108330"/>
          </a:xfrm>
          <a:prstGeom prst="wedgeRoundRectCallout">
            <a:avLst>
              <a:gd name="adj1" fmla="val 54654"/>
              <a:gd name="adj2" fmla="val -80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１０倍で右に１けた、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１００倍で右に２けた、　　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１０００倍で右に３けた移っている！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角丸四角形吹き出し 9"/>
              <p:cNvSpPr/>
              <p:nvPr/>
            </p:nvSpPr>
            <p:spPr>
              <a:xfrm>
                <a:off x="7559326" y="2735397"/>
                <a:ext cx="4419314" cy="1235712"/>
              </a:xfrm>
              <a:prstGeom prst="wedgeRoundRectCallout">
                <a:avLst>
                  <a:gd name="adj1" fmla="val -55712"/>
                  <a:gd name="adj2" fmla="val -4948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そうですね！では、</a:t>
                </a:r>
                <a:endPara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１００</m:t>
                        </m:r>
                      </m:den>
                    </m:f>
                  </m:oMath>
                </a14:m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１０００</m:t>
                        </m:r>
                      </m:den>
                    </m:f>
                  </m:oMath>
                </a14:m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にすると、　　　　　　　　小数点は　もとの位置からどちらに何けた移るかな</a:t>
                </a:r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10" name="角丸四角形吹き出し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326" y="2735397"/>
                <a:ext cx="4419314" cy="1235712"/>
              </a:xfrm>
              <a:prstGeom prst="wedgeRoundRectCallout">
                <a:avLst>
                  <a:gd name="adj1" fmla="val -55712"/>
                  <a:gd name="adj2" fmla="val -494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30" y="2518131"/>
            <a:ext cx="1707166" cy="12588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角丸四角形吹き出し 11"/>
              <p:cNvSpPr/>
              <p:nvPr/>
            </p:nvSpPr>
            <p:spPr>
              <a:xfrm>
                <a:off x="6311711" y="4389671"/>
                <a:ext cx="4419314" cy="1706329"/>
              </a:xfrm>
              <a:prstGeom prst="wedgeRoundRectCallout">
                <a:avLst>
                  <a:gd name="adj1" fmla="val 55724"/>
                  <a:gd name="adj2" fmla="val 1395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ja-JP" altLang="en-US" sz="14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</m:t>
                    </m:r>
                    <m:r>
                      <a:rPr kumimoji="1" lang="ja-JP" altLang="en-US" sz="1400" i="1" dirty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</m:t>
                    </m:r>
                    <m:r>
                      <a:rPr kumimoji="1" lang="ja-JP" altLang="en-US" sz="1400" i="1" dirty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</m:t>
                    </m:r>
                    <m:f>
                      <m:f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</m:t>
                        </m:r>
                      </m:den>
                    </m:f>
                    <m:r>
                      <a:rPr kumimoji="1" lang="ja-JP" altLang="en-US" sz="1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にすると</m:t>
                    </m:r>
                  </m:oMath>
                </a14:m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左に１けた、</a:t>
                </a:r>
                <a:endPara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ja-JP" altLang="en-US" sz="1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　</m:t>
                    </m:r>
                    <m:f>
                      <m:f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１００</m:t>
                        </m:r>
                      </m:den>
                    </m:f>
                    <m:r>
                      <a:rPr kumimoji="1" lang="ja-JP" altLang="en-US" sz="1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にすると</m:t>
                    </m:r>
                  </m:oMath>
                </a14:m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左に２けた、　</a:t>
                </a:r>
                <a:endParaRPr kumimoji="1" lang="en-US" altLang="ja-JP" sz="1400" i="1" dirty="0" smtClean="0">
                  <a:latin typeface="Cambria Math" panose="02040503050406030204" pitchFamily="18" charset="0"/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ja-JP" altLang="en-US" sz="140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</m:t>
                    </m:r>
                    <m:f>
                      <m:fPr>
                        <m:ctrlPr>
                          <a:rPr kumimoji="1" lang="en-US" altLang="ja-JP" sz="140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1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１０００</m:t>
                        </m:r>
                      </m:den>
                    </m:f>
                    <m:r>
                      <a:rPr kumimoji="1" lang="ja-JP" altLang="en-US" sz="1400" i="1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にすると左に</m:t>
                    </m:r>
                  </m:oMath>
                </a14:m>
                <a:r>
                  <a:rPr kumimoji="1" lang="ja-JP" altLang="en-US" sz="14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３けた移っているわ。</a:t>
                </a:r>
                <a:endPara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12" name="角丸四角形吹き出し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11" y="4389671"/>
                <a:ext cx="4419314" cy="1706329"/>
              </a:xfrm>
              <a:prstGeom prst="wedgeRoundRectCallout">
                <a:avLst>
                  <a:gd name="adj1" fmla="val 55724"/>
                  <a:gd name="adj2" fmla="val 1395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7F903565-3B21-4D24-A5AC-A3F7542C77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34" y="4479744"/>
            <a:ext cx="1251373" cy="12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uild="p" animBg="1"/>
      <p:bldP spid="9" grpId="0" build="p" animBg="1"/>
      <p:bldP spid="10" grpId="0" build="p" animBg="1"/>
      <p:bldP spid="1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101121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今日のまとめ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58984"/>
            <a:ext cx="7586097" cy="41821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2" y="4336868"/>
            <a:ext cx="1707166" cy="1258881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8138160" y="1933303"/>
            <a:ext cx="3252651" cy="2560320"/>
          </a:xfrm>
          <a:prstGeom prst="wedgeRoundRectCallout">
            <a:avLst>
              <a:gd name="adj1" fmla="val 39006"/>
              <a:gd name="adj2" fmla="val 604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教科書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１４の　　　　　たしかめ３・４・５に　　取り組みましょう。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37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5943" y="274320"/>
            <a:ext cx="407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たしかめ３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5943" y="888273"/>
            <a:ext cx="378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①０</a:t>
            </a:r>
            <a:r>
              <a:rPr kumimoji="1" lang="en-US" altLang="ja-JP" sz="2400" dirty="0" smtClean="0"/>
              <a:t>.</a:t>
            </a:r>
            <a:r>
              <a:rPr kumimoji="1" lang="ja-JP" altLang="en-US" sz="2400" dirty="0" smtClean="0"/>
              <a:t>６１４の１０倍の数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986"/>
            <a:ext cx="1063225" cy="106322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306286" y="1594559"/>
            <a:ext cx="3840480" cy="861258"/>
          </a:xfrm>
          <a:prstGeom prst="wedgeRoundRectCallout">
            <a:avLst>
              <a:gd name="adj1" fmla="val -58278"/>
              <a:gd name="adj2" fmla="val 3216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１０倍すると小数点は右に１けた移るから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０６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１４！あれ？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903565-3B21-4D24-A5AC-A3F7542C7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1520146"/>
            <a:ext cx="1008312" cy="1010084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1306286" y="2618986"/>
            <a:ext cx="3840480" cy="881860"/>
          </a:xfrm>
          <a:prstGeom prst="wedgeRoundRectCallout">
            <a:avLst>
              <a:gd name="adj1" fmla="val -57228"/>
              <a:gd name="adj2" fmla="val -860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十</a:t>
            </a:r>
            <a:r>
              <a:rPr kumimoji="1" lang="ja-JP" altLang="en-US" dirty="0" smtClean="0"/>
              <a:t>の位の０を消し忘れているよ！</a:t>
            </a:r>
            <a:endParaRPr kumimoji="1" lang="en-US" altLang="ja-JP" dirty="0" smtClean="0"/>
          </a:p>
          <a:p>
            <a:r>
              <a:rPr kumimoji="1" lang="ja-JP" altLang="en-US" dirty="0"/>
              <a:t>答</a:t>
            </a:r>
            <a:r>
              <a:rPr kumimoji="1" lang="ja-JP" altLang="en-US" dirty="0" smtClean="0"/>
              <a:t>えは６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１４だね！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77839" y="888273"/>
            <a:ext cx="44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②１０４</a:t>
            </a:r>
            <a:r>
              <a:rPr kumimoji="1" lang="en-US" altLang="ja-JP" sz="2400" dirty="0" smtClean="0"/>
              <a:t>.</a:t>
            </a:r>
            <a:r>
              <a:rPr kumimoji="1" lang="ja-JP" altLang="en-US" sz="2400" dirty="0" smtClean="0"/>
              <a:t>６の１００倍の数</a:t>
            </a:r>
            <a:endParaRPr kumimoji="1"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F903565-3B21-4D24-A5AC-A3F7542C7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9" y="1445733"/>
            <a:ext cx="1008312" cy="1010084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6892834" y="1668972"/>
            <a:ext cx="3840480" cy="861258"/>
          </a:xfrm>
          <a:prstGeom prst="wedgeRoundRectCallout">
            <a:avLst>
              <a:gd name="adj1" fmla="val -59639"/>
              <a:gd name="adj2" fmla="val 183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１０４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６の１００倍だから　　　　だいたい１００００になるはず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26" y="2530230"/>
            <a:ext cx="1063225" cy="1063225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6962311" y="2709668"/>
            <a:ext cx="3840480" cy="881860"/>
          </a:xfrm>
          <a:prstGeom prst="wedgeRoundRectCallout">
            <a:avLst>
              <a:gd name="adj1" fmla="val -57228"/>
              <a:gd name="adj2" fmla="val -860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見当</a:t>
            </a:r>
            <a:r>
              <a:rPr kumimoji="1" lang="ja-JP" altLang="en-US" dirty="0" smtClean="0"/>
              <a:t>を付けると間違いが減るね！</a:t>
            </a:r>
            <a:endParaRPr kumimoji="1" lang="en-US" altLang="ja-JP" dirty="0" smtClean="0"/>
          </a:p>
          <a:p>
            <a:r>
              <a:rPr kumimoji="1" lang="ja-JP" altLang="en-US" dirty="0"/>
              <a:t>答</a:t>
            </a:r>
            <a:r>
              <a:rPr kumimoji="1" lang="ja-JP" altLang="en-US" dirty="0" smtClean="0"/>
              <a:t>えは１０４６０！</a:t>
            </a:r>
            <a:endParaRPr kumimoji="1" lang="en-US" altLang="ja-JP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95943" y="3845380"/>
                <a:ext cx="3788228" cy="72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③４</a:t>
                </a:r>
                <a:r>
                  <a:rPr kumimoji="1" lang="ja-JP" altLang="en-US" sz="2400" dirty="0"/>
                  <a:t>８</a:t>
                </a:r>
                <a:r>
                  <a:rPr kumimoji="1" lang="ja-JP" altLang="en-US" sz="2400" dirty="0" smtClean="0"/>
                  <a:t>の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2400" dirty="0" smtClean="0"/>
                  <a:t>の数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3845380"/>
                <a:ext cx="3788228" cy="721288"/>
              </a:xfrm>
              <a:prstGeom prst="rect">
                <a:avLst/>
              </a:prstGeom>
              <a:blipFill>
                <a:blip r:embed="rId4"/>
                <a:stretch>
                  <a:fillRect l="-2412" b="-6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角丸四角形吹き出し 14"/>
              <p:cNvSpPr/>
              <p:nvPr/>
            </p:nvSpPr>
            <p:spPr>
              <a:xfrm>
                <a:off x="1358537" y="4566668"/>
                <a:ext cx="3840480" cy="861258"/>
              </a:xfrm>
              <a:prstGeom prst="wedgeRoundRectCallout">
                <a:avLst>
                  <a:gd name="adj1" fmla="val -56577"/>
                  <a:gd name="adj2" fmla="val -7269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にすると小数点は左に１けた移るから</a:t>
                </a:r>
                <a:r>
                  <a:rPr kumimoji="1" lang="ja-JP" altLang="en-US" dirty="0"/>
                  <a:t>答</a:t>
                </a:r>
                <a:r>
                  <a:rPr kumimoji="1" lang="ja-JP" altLang="en-US" dirty="0" smtClean="0"/>
                  <a:t>えは４</a:t>
                </a:r>
                <a:r>
                  <a:rPr kumimoji="1" lang="en-US" altLang="ja-JP" dirty="0" smtClean="0"/>
                  <a:t>.</a:t>
                </a:r>
                <a:r>
                  <a:rPr kumimoji="1" lang="ja-JP" altLang="en-US" dirty="0" smtClean="0"/>
                  <a:t>８！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5" name="角丸四角形吹き出し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537" y="4566668"/>
                <a:ext cx="3840480" cy="861258"/>
              </a:xfrm>
              <a:prstGeom prst="wedgeRoundRectCallout">
                <a:avLst>
                  <a:gd name="adj1" fmla="val -56577"/>
                  <a:gd name="adj2" fmla="val -7269"/>
                  <a:gd name="adj3" fmla="val 16667"/>
                </a:avLst>
              </a:prstGeom>
              <a:blipFill>
                <a:blip r:embed="rId5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7F903565-3B21-4D24-A5AC-A3F7542C7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" y="4520630"/>
            <a:ext cx="1008312" cy="1010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577839" y="3799342"/>
                <a:ext cx="3788228" cy="72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④</a:t>
                </a:r>
                <a:r>
                  <a:rPr kumimoji="1" lang="ja-JP" altLang="en-US" sz="2400" dirty="0" smtClean="0"/>
                  <a:t>１</a:t>
                </a:r>
                <a:r>
                  <a:rPr kumimoji="1" lang="en-US" altLang="ja-JP" sz="2400" dirty="0" smtClean="0"/>
                  <a:t>.</a:t>
                </a:r>
                <a:r>
                  <a:rPr kumimoji="1" lang="ja-JP" altLang="en-US" sz="2400" dirty="0" smtClean="0"/>
                  <a:t>７３の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１０</m:t>
                        </m:r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０</m:t>
                        </m:r>
                      </m:den>
                    </m:f>
                  </m:oMath>
                </a14:m>
                <a:r>
                  <a:rPr kumimoji="1" lang="ja-JP" altLang="en-US" sz="2400" dirty="0" smtClean="0"/>
                  <a:t>の数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39" y="3799342"/>
                <a:ext cx="3788228" cy="721288"/>
              </a:xfrm>
              <a:prstGeom prst="rect">
                <a:avLst/>
              </a:prstGeom>
              <a:blipFill>
                <a:blip r:embed="rId6"/>
                <a:stretch>
                  <a:fillRect l="-2415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角丸四角形吹き出し 17"/>
              <p:cNvSpPr/>
              <p:nvPr/>
            </p:nvSpPr>
            <p:spPr>
              <a:xfrm>
                <a:off x="6910060" y="4549005"/>
                <a:ext cx="4216640" cy="861258"/>
              </a:xfrm>
              <a:prstGeom prst="wedgeRoundRectCallout">
                <a:avLst>
                  <a:gd name="adj1" fmla="val -56577"/>
                  <a:gd name="adj2" fmla="val -7269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１０</m:t>
                        </m:r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０</m:t>
                        </m:r>
                      </m:den>
                    </m:f>
                  </m:oMath>
                </a14:m>
                <a:r>
                  <a:rPr kumimoji="1" lang="ja-JP" altLang="en-US" dirty="0" smtClean="0"/>
                  <a:t>にすると小数点は　　　　左に２けた移るから</a:t>
                </a:r>
                <a:r>
                  <a:rPr kumimoji="1" lang="ja-JP" altLang="en-US" dirty="0"/>
                  <a:t>答</a:t>
                </a:r>
                <a:r>
                  <a:rPr kumimoji="1" lang="ja-JP" altLang="en-US" dirty="0" smtClean="0"/>
                  <a:t>えは０</a:t>
                </a:r>
                <a:r>
                  <a:rPr kumimoji="1" lang="en-US" altLang="ja-JP" dirty="0" smtClean="0"/>
                  <a:t>.</a:t>
                </a:r>
                <a:r>
                  <a:rPr kumimoji="1" lang="ja-JP" altLang="en-US" dirty="0" smtClean="0"/>
                  <a:t>０１７３！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8" name="角丸四角形吹き出し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60" y="4549005"/>
                <a:ext cx="4216640" cy="861258"/>
              </a:xfrm>
              <a:prstGeom prst="wedgeRoundRectCallout">
                <a:avLst>
                  <a:gd name="adj1" fmla="val -56577"/>
                  <a:gd name="adj2" fmla="val -7269"/>
                  <a:gd name="adj3" fmla="val 16667"/>
                </a:avLst>
              </a:prstGeom>
              <a:blipFill>
                <a:blip r:embed="rId7"/>
                <a:stretch>
                  <a:fillRect b="-82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26" y="4393076"/>
            <a:ext cx="1063225" cy="10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/>
      <p:bldP spid="11" grpId="0" animBg="1"/>
      <p:bldP spid="13" grpId="0" animBg="1"/>
      <p:bldP spid="14" grpId="0"/>
      <p:bldP spid="15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5943" y="274320"/>
            <a:ext cx="407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たしかめ４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0" y="643652"/>
            <a:ext cx="12167840" cy="599178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60320" y="184186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１００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764972" y="3639544"/>
                <a:ext cx="100584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kumimoji="1" lang="ja-JP" altLang="en-US" b="1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𝟏</m:t>
                          </m:r>
                        </m:num>
                        <m:den>
                          <m:r>
                            <a:rPr kumimoji="1" lang="ja-JP" altLang="en-US" b="1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72" y="3639544"/>
                <a:ext cx="1005840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689772" y="3099612"/>
                <a:ext cx="100584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kumimoji="1" lang="ja-JP" altLang="en-US" b="1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𝟏</m:t>
                          </m:r>
                        </m:num>
                        <m:den>
                          <m:r>
                            <a:rPr kumimoji="1" lang="ja-JP" altLang="en-US" b="1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772" y="3099612"/>
                <a:ext cx="1005840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8447315" y="3549735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１００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63893" y="2330535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.92</a:t>
            </a:r>
          </a:p>
        </p:txBody>
      </p:sp>
    </p:spTree>
    <p:extLst>
      <p:ext uri="{BB962C8B-B14F-4D97-AF65-F5344CB8AC3E}">
        <p14:creationId xmlns:p14="http://schemas.microsoft.com/office/powerpoint/2010/main" val="31983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5943" y="274320"/>
            <a:ext cx="407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たしかめ</a:t>
            </a:r>
            <a:r>
              <a:rPr kumimoji="1" lang="en-US" altLang="ja-JP" dirty="0" smtClean="0"/>
              <a:t>5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5" y="643652"/>
            <a:ext cx="8046720" cy="29934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4171016"/>
            <a:ext cx="1063225" cy="106322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528354" y="3672517"/>
            <a:ext cx="7354389" cy="1645920"/>
          </a:xfrm>
          <a:prstGeom prst="wedgeRoundRectCallout">
            <a:avLst>
              <a:gd name="adj1" fmla="val -55054"/>
              <a:gd name="adj2" fmla="val 61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もとの数直線では０から１まで１０等分されているから、１めもりの大きさは０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１だね。</a:t>
            </a:r>
            <a:r>
              <a:rPr kumimoji="1"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あは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めもり、つまり０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１が４個分だから０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.4</a:t>
            </a:r>
          </a:p>
          <a:p>
            <a:r>
              <a:rPr kumimoji="1" lang="ja-JP" altLang="en-US" sz="1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いは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１７めもりだから０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１が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個分だから１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.7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だね。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のところを１０に変えると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めもりの大きさも１けた上がり、０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１にすると１めもりの大きさは１けた下がるね。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392195" y="3202254"/>
            <a:ext cx="2455816" cy="2310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答え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１０の時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あ＝４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い＝１７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０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１の時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あ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０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０４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い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０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１７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08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489</TotalTime>
  <Words>366</Words>
  <Application>Microsoft Office PowerPoint</Application>
  <PresentationFormat>ワイド画面</PresentationFormat>
  <Paragraphs>56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メイリオ</vt:lpstr>
      <vt:lpstr>游ゴシック</vt:lpstr>
      <vt:lpstr>游ゴシック Light</vt:lpstr>
      <vt:lpstr>Arial</vt:lpstr>
      <vt:lpstr>Cambria Math</vt:lpstr>
      <vt:lpstr>Gill Sans MT</vt:lpstr>
      <vt:lpstr>ギャラリー</vt:lpstr>
      <vt:lpstr>5年生の算数</vt:lpstr>
      <vt:lpstr>０.１９５を何倍すると１.９５になるでしょうか。</vt:lpstr>
      <vt:lpstr>PowerPoint プレゼンテーション</vt:lpstr>
      <vt:lpstr>PowerPoint プレゼンテーション</vt:lpstr>
      <vt:lpstr>今日のまとめ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5年生の算数</dc:title>
  <dc:creator>YUSUKE</dc:creator>
  <cp:lastModifiedBy>杉並区教育委員会</cp:lastModifiedBy>
  <cp:revision>39</cp:revision>
  <dcterms:created xsi:type="dcterms:W3CDTF">2020-05-03T00:00:26Z</dcterms:created>
  <dcterms:modified xsi:type="dcterms:W3CDTF">2020-05-08T02:01:12Z</dcterms:modified>
</cp:coreProperties>
</file>