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handoutMasterIdLst>
    <p:handoutMasterId r:id="rId54"/>
  </p:handoutMasterIdLst>
  <p:sldIdLst>
    <p:sldId id="273" r:id="rId3"/>
    <p:sldId id="275" r:id="rId4"/>
    <p:sldId id="262" r:id="rId5"/>
    <p:sldId id="276" r:id="rId6"/>
    <p:sldId id="277" r:id="rId7"/>
    <p:sldId id="278" r:id="rId8"/>
    <p:sldId id="280" r:id="rId9"/>
    <p:sldId id="281" r:id="rId10"/>
    <p:sldId id="282" r:id="rId11"/>
    <p:sldId id="271" r:id="rId12"/>
    <p:sldId id="283" r:id="rId13"/>
    <p:sldId id="284" r:id="rId14"/>
    <p:sldId id="285" r:id="rId15"/>
    <p:sldId id="286" r:id="rId16"/>
    <p:sldId id="289" r:id="rId17"/>
    <p:sldId id="287" r:id="rId18"/>
    <p:sldId id="291" r:id="rId19"/>
    <p:sldId id="292" r:id="rId20"/>
    <p:sldId id="293" r:id="rId21"/>
    <p:sldId id="294" r:id="rId22"/>
    <p:sldId id="295" r:id="rId23"/>
    <p:sldId id="296" r:id="rId24"/>
    <p:sldId id="297" r:id="rId25"/>
    <p:sldId id="298" r:id="rId26"/>
    <p:sldId id="299" r:id="rId27"/>
    <p:sldId id="326" r:id="rId28"/>
    <p:sldId id="300" r:id="rId29"/>
    <p:sldId id="301" r:id="rId30"/>
    <p:sldId id="302" r:id="rId31"/>
    <p:sldId id="303" r:id="rId32"/>
    <p:sldId id="325" r:id="rId33"/>
    <p:sldId id="305" r:id="rId34"/>
    <p:sldId id="306" r:id="rId35"/>
    <p:sldId id="307" r:id="rId36"/>
    <p:sldId id="308" r:id="rId37"/>
    <p:sldId id="322" r:id="rId38"/>
    <p:sldId id="309" r:id="rId39"/>
    <p:sldId id="323" r:id="rId40"/>
    <p:sldId id="310" r:id="rId41"/>
    <p:sldId id="324" r:id="rId42"/>
    <p:sldId id="311" r:id="rId43"/>
    <p:sldId id="312" r:id="rId44"/>
    <p:sldId id="313" r:id="rId45"/>
    <p:sldId id="314" r:id="rId46"/>
    <p:sldId id="315" r:id="rId47"/>
    <p:sldId id="316" r:id="rId48"/>
    <p:sldId id="318" r:id="rId49"/>
    <p:sldId id="319" r:id="rId50"/>
    <p:sldId id="320" r:id="rId51"/>
    <p:sldId id="321" r:id="rId52"/>
  </p:sldIdLst>
  <p:sldSz cx="12192000" cy="6858000"/>
  <p:notesSz cx="9882188" cy="67452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24" autoAdjust="0"/>
    <p:restoredTop sz="79705" autoAdjust="0"/>
  </p:normalViewPr>
  <p:slideViewPr>
    <p:cSldViewPr snapToGrid="0">
      <p:cViewPr varScale="1">
        <p:scale>
          <a:sx n="35" d="100"/>
          <a:sy n="35" d="100"/>
        </p:scale>
        <p:origin x="312" y="24"/>
      </p:cViewPr>
      <p:guideLst/>
    </p:cSldViewPr>
  </p:slideViewPr>
  <p:outlineViewPr>
    <p:cViewPr>
      <p:scale>
        <a:sx n="33" d="100"/>
        <a:sy n="33" d="100"/>
      </p:scale>
      <p:origin x="0" y="-10158"/>
    </p:cViewPr>
  </p:outlineViewPr>
  <p:notesTextViewPr>
    <p:cViewPr>
      <p:scale>
        <a:sx n="1" d="1"/>
        <a:sy n="1" d="1"/>
      </p:scale>
      <p:origin x="0" y="0"/>
    </p:cViewPr>
  </p:notesTextViewPr>
  <p:sorterViewPr>
    <p:cViewPr varScale="1">
      <p:scale>
        <a:sx n="100" d="100"/>
        <a:sy n="100" d="100"/>
      </p:scale>
      <p:origin x="0" y="-5502"/>
    </p:cViewPr>
  </p:sorter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82281" cy="33843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97620" y="0"/>
            <a:ext cx="4282281" cy="338436"/>
          </a:xfrm>
          <a:prstGeom prst="rect">
            <a:avLst/>
          </a:prstGeom>
        </p:spPr>
        <p:txBody>
          <a:bodyPr vert="horz" lIns="91440" tIns="45720" rIns="91440" bIns="45720" rtlCol="0"/>
          <a:lstStyle>
            <a:lvl1pPr algn="r">
              <a:defRPr sz="1200"/>
            </a:lvl1pPr>
          </a:lstStyle>
          <a:p>
            <a:fld id="{2DA5F96D-7852-4C26-84F3-38D6E5346B53}" type="datetimeFigureOut">
              <a:rPr kumimoji="1" lang="ja-JP" altLang="en-US" smtClean="0"/>
              <a:t>2023/8/23</a:t>
            </a:fld>
            <a:endParaRPr kumimoji="1" lang="ja-JP" altLang="en-US"/>
          </a:p>
        </p:txBody>
      </p:sp>
      <p:sp>
        <p:nvSpPr>
          <p:cNvPr id="4" name="フッター プレースホルダー 3"/>
          <p:cNvSpPr>
            <a:spLocks noGrp="1"/>
          </p:cNvSpPr>
          <p:nvPr>
            <p:ph type="ftr" sz="quarter" idx="2"/>
          </p:nvPr>
        </p:nvSpPr>
        <p:spPr>
          <a:xfrm>
            <a:off x="0" y="6406853"/>
            <a:ext cx="4282281" cy="33843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97620" y="6406853"/>
            <a:ext cx="4282281" cy="338435"/>
          </a:xfrm>
          <a:prstGeom prst="rect">
            <a:avLst/>
          </a:prstGeom>
        </p:spPr>
        <p:txBody>
          <a:bodyPr vert="horz" lIns="91440" tIns="45720" rIns="91440" bIns="45720" rtlCol="0" anchor="b"/>
          <a:lstStyle>
            <a:lvl1pPr algn="r">
              <a:defRPr sz="1200"/>
            </a:lvl1pPr>
          </a:lstStyle>
          <a:p>
            <a:fld id="{76F45A3F-D9AF-4DEA-980B-E3DDEA71B606}" type="slidenum">
              <a:rPr kumimoji="1" lang="ja-JP" altLang="en-US" smtClean="0"/>
              <a:t>‹#›</a:t>
            </a:fld>
            <a:endParaRPr kumimoji="1" lang="ja-JP" altLang="en-US"/>
          </a:p>
        </p:txBody>
      </p:sp>
    </p:spTree>
    <p:extLst>
      <p:ext uri="{BB962C8B-B14F-4D97-AF65-F5344CB8AC3E}">
        <p14:creationId xmlns:p14="http://schemas.microsoft.com/office/powerpoint/2010/main" val="2505934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82281" cy="33843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7620" y="0"/>
            <a:ext cx="4282281" cy="338436"/>
          </a:xfrm>
          <a:prstGeom prst="rect">
            <a:avLst/>
          </a:prstGeom>
        </p:spPr>
        <p:txBody>
          <a:bodyPr vert="horz" lIns="91440" tIns="45720" rIns="91440" bIns="45720" rtlCol="0"/>
          <a:lstStyle>
            <a:lvl1pPr algn="r">
              <a:defRPr sz="1200"/>
            </a:lvl1pPr>
          </a:lstStyle>
          <a:p>
            <a:fld id="{A54BD112-CF1D-4A3E-89F0-8EB08B552CD2}" type="datetimeFigureOut">
              <a:rPr kumimoji="1" lang="ja-JP" altLang="en-US" smtClean="0"/>
              <a:t>2023/8/23</a:t>
            </a:fld>
            <a:endParaRPr kumimoji="1" lang="ja-JP" altLang="en-US"/>
          </a:p>
        </p:txBody>
      </p:sp>
      <p:sp>
        <p:nvSpPr>
          <p:cNvPr id="4" name="スライド イメージ プレースホルダー 3"/>
          <p:cNvSpPr>
            <a:spLocks noGrp="1" noRot="1" noChangeAspect="1"/>
          </p:cNvSpPr>
          <p:nvPr>
            <p:ph type="sldImg" idx="2"/>
          </p:nvPr>
        </p:nvSpPr>
        <p:spPr>
          <a:xfrm>
            <a:off x="2917825" y="842963"/>
            <a:ext cx="4046538" cy="22764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8219" y="3246169"/>
            <a:ext cx="7905750" cy="265595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06853"/>
            <a:ext cx="4282281" cy="33843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7620" y="6406853"/>
            <a:ext cx="4282281" cy="338435"/>
          </a:xfrm>
          <a:prstGeom prst="rect">
            <a:avLst/>
          </a:prstGeom>
        </p:spPr>
        <p:txBody>
          <a:bodyPr vert="horz" lIns="91440" tIns="45720" rIns="91440" bIns="45720" rtlCol="0" anchor="b"/>
          <a:lstStyle>
            <a:lvl1pPr algn="r">
              <a:defRPr sz="1200"/>
            </a:lvl1pPr>
          </a:lstStyle>
          <a:p>
            <a:fld id="{FF9A279E-896A-4322-B65C-C2B5A13F4379}" type="slidenum">
              <a:rPr kumimoji="1" lang="ja-JP" altLang="en-US" smtClean="0"/>
              <a:t>‹#›</a:t>
            </a:fld>
            <a:endParaRPr kumimoji="1" lang="ja-JP" altLang="en-US"/>
          </a:p>
        </p:txBody>
      </p:sp>
    </p:spTree>
    <p:extLst>
      <p:ext uri="{BB962C8B-B14F-4D97-AF65-F5344CB8AC3E}">
        <p14:creationId xmlns:p14="http://schemas.microsoft.com/office/powerpoint/2010/main" val="36491944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杉並区立の子供園は、保護者の就労形態に関わらずお子様を安心して預けられる杉並独自の幼保一体化施設です。もともとは、幼稚園から発展的に転換しました。なので、幼稚園を継承しています。３歳から５歳を対象とした杉並独自の子供園であり、区分は幼稚園です。ですから、教育委員会にも保育課にも所属しています。なので、幼稚園と同じように</a:t>
            </a:r>
            <a:r>
              <a:rPr kumimoji="1" lang="en-US" altLang="ja-JP" dirty="0"/>
              <a:t>『</a:t>
            </a:r>
            <a:r>
              <a:rPr kumimoji="1" lang="ja-JP" altLang="en-US" dirty="0"/>
              <a:t>学校教育の始まり</a:t>
            </a:r>
            <a:r>
              <a:rPr kumimoji="1" lang="en-US" altLang="ja-JP" dirty="0"/>
              <a:t>』</a:t>
            </a:r>
            <a:r>
              <a:rPr kumimoji="1" lang="ja-JP" altLang="en-US" dirty="0"/>
              <a:t>としての役割を担っています。</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7C56F0-E441-4BCD-AC97-756BBE681CBA}"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288898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堀ノ内子供園についてお話します。堀ノ内子供園は、自然環境に恵まれた本当に素晴らしい園だと思います。なかなか東京で、こんなに素敵な環境の園は見たことありません。季節の草花や虫など子どもたちの目が輝くものがたくさんあります。堀ノ内子供園の自慢です。</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458396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これは、今現在の在籍人数です。</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031368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堀ノ内子供園のスタッフは、園長、副園長、主査、幼稚園教諭、保育士、保育助手、介助員、用務主事、調理主事、朝保育、夕保育、一時保育の補助スタッフなどが勤務しております。</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590499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84A2E93D-39AA-40C3-8526-E3AE7234BCDE}"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14</a:t>
            </a:fld>
            <a:endPar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1434292" y="2403010"/>
            <a:ext cx="11851762" cy="22765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ja-JP" altLang="en-US" dirty="0">
                <a:latin typeface="Arial" panose="020B0604020202020204" pitchFamily="34" charset="0"/>
              </a:rPr>
              <a:t>これは堀ノ内子供園の教育目標です</a:t>
            </a:r>
            <a:endParaRPr lang="en-US" altLang="ja-JP" dirty="0">
              <a:latin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1" lang="ja-JP" altLang="en-US" sz="1200" b="1" dirty="0">
                <a:latin typeface="+mj-ea"/>
                <a:ea typeface="+mj-ea"/>
              </a:rPr>
              <a:t>身近な環境に興味や関心をもち、意欲的に関わり、豊かに体験を積み重ねることを通して、人権尊重の精神を培い、心身ともに健康で、人間性豊かな幼児の育成を目標とする。</a:t>
            </a:r>
          </a:p>
          <a:p>
            <a:pPr eaLnBrk="1" hangingPunct="1">
              <a:lnSpc>
                <a:spcPct val="90000"/>
              </a:lnSpc>
            </a:pPr>
            <a:r>
              <a:rPr lang="ja-JP" altLang="en-US" dirty="0">
                <a:latin typeface="Arial" panose="020B0604020202020204" pitchFamily="34" charset="0"/>
              </a:rPr>
              <a:t>心豊かにかんじる　　生き生きと動く　　よくかんがえる　　しなやかにつながる</a:t>
            </a:r>
            <a:endParaRPr lang="en-US" altLang="ja-JP" dirty="0">
              <a:latin typeface="Arial" panose="020B0604020202020204" pitchFamily="34" charset="0"/>
            </a:endParaRPr>
          </a:p>
          <a:p>
            <a:pPr eaLnBrk="1" hangingPunct="1">
              <a:lnSpc>
                <a:spcPct val="90000"/>
              </a:lnSpc>
            </a:pPr>
            <a:r>
              <a:rPr lang="ja-JP" altLang="en-US" dirty="0">
                <a:latin typeface="Arial" panose="020B0604020202020204" pitchFamily="34" charset="0"/>
              </a:rPr>
              <a:t>このような子どもたちに育つよう教育・保育に取り組んでいます</a:t>
            </a:r>
          </a:p>
          <a:p>
            <a:pPr eaLnBrk="1" hangingPunct="1">
              <a:lnSpc>
                <a:spcPct val="90000"/>
              </a:lnSpc>
            </a:pPr>
            <a:endParaRPr lang="ja-JP" altLang="en-US" dirty="0">
              <a:latin typeface="Arial" panose="020B0604020202020204" pitchFamily="34" charset="0"/>
            </a:endParaRPr>
          </a:p>
          <a:p>
            <a:pPr eaLnBrk="1" hangingPunct="1">
              <a:lnSpc>
                <a:spcPct val="90000"/>
              </a:lnSpc>
            </a:pPr>
            <a:endParaRPr lang="ja-JP" altLang="en-US" dirty="0">
              <a:latin typeface="Arial" panose="020B0604020202020204" pitchFamily="34" charset="0"/>
            </a:endParaRPr>
          </a:p>
        </p:txBody>
      </p:sp>
    </p:spTree>
    <p:extLst>
      <p:ext uri="{BB962C8B-B14F-4D97-AF65-F5344CB8AC3E}">
        <p14:creationId xmlns:p14="http://schemas.microsoft.com/office/powerpoint/2010/main" val="3132932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096510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a:t>これは、堀ノ内園の一日の生活ですね。子供園の生活はこのようになっています。７時半から９時までの間に長時間保育の幼児は、保護者の就労に応じて登園します。そして、８個５０分から９時の間に登園し、年少は、１３時、年中は、</a:t>
            </a:r>
            <a:r>
              <a:rPr lang="en-US" altLang="ja-JP" sz="2000" dirty="0"/>
              <a:t>1</a:t>
            </a:r>
            <a:r>
              <a:rPr lang="ja-JP" altLang="en-US" sz="2000" dirty="0"/>
              <a:t>学期は、</a:t>
            </a:r>
            <a:r>
              <a:rPr lang="en-US" altLang="ja-JP" sz="2000" dirty="0"/>
              <a:t>13</a:t>
            </a:r>
            <a:r>
              <a:rPr lang="ja-JP" altLang="en-US" sz="2000" dirty="0"/>
              <a:t>時半ですが、</a:t>
            </a:r>
            <a:r>
              <a:rPr lang="en-US" altLang="ja-JP" sz="2000" dirty="0"/>
              <a:t>2</a:t>
            </a:r>
            <a:r>
              <a:rPr lang="ja-JP" altLang="en-US" sz="2000" dirty="0"/>
              <a:t>学期から</a:t>
            </a:r>
            <a:r>
              <a:rPr lang="en-US" altLang="ja-JP" sz="2000" dirty="0"/>
              <a:t>14</a:t>
            </a:r>
            <a:r>
              <a:rPr lang="ja-JP" altLang="en-US" sz="2000" dirty="0"/>
              <a:t>時年長は１４時まで教育課程に基づいた幼稚園教育を行います。そこで全員保育が終わります。その後の時間は長時間の幼児は、午睡などの休息を行い、おやつを食べ、それぞれのお迎えの時間に降園します。</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7C56F0-E441-4BCD-AC97-756BBE681CBA}"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173566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426552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688374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152927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012139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幼稚園は、学校教育法に規定された学校の一つです。小学校以降の生活や学習の基礎を培う</a:t>
            </a:r>
            <a:r>
              <a:rPr kumimoji="1" lang="en-US" altLang="ja-JP" dirty="0"/>
              <a:t>『</a:t>
            </a:r>
            <a:r>
              <a:rPr kumimoji="1" lang="ja-JP" altLang="en-US" dirty="0"/>
              <a:t>学校教育の始まり</a:t>
            </a:r>
            <a:r>
              <a:rPr kumimoji="1" lang="en-US" altLang="ja-JP" dirty="0"/>
              <a:t>』</a:t>
            </a:r>
            <a:r>
              <a:rPr kumimoji="1" lang="ja-JP" altLang="en-US" dirty="0"/>
              <a:t>としての役割を担っていると明記されています。ここでいう学校教育の始まりというのは、小学校のお勉強の先取り教育ということではありません。基礎を培うといっています。</a:t>
            </a:r>
          </a:p>
        </p:txBody>
      </p:sp>
      <p:sp>
        <p:nvSpPr>
          <p:cNvPr id="4" name="スライド番号プレースホルダー 3"/>
          <p:cNvSpPr>
            <a:spLocks noGrp="1"/>
          </p:cNvSpPr>
          <p:nvPr>
            <p:ph type="sldNum" sz="quarter" idx="10"/>
          </p:nvPr>
        </p:nvSpPr>
        <p:spPr/>
        <p:txBody>
          <a:bodyPr/>
          <a:lstStyle/>
          <a:p>
            <a:fld id="{4D7C56F0-E441-4BCD-AC97-756BBE681CBA}" type="slidenum">
              <a:rPr kumimoji="1" lang="ja-JP" altLang="en-US" smtClean="0"/>
              <a:t>3</a:t>
            </a:fld>
            <a:endParaRPr kumimoji="1" lang="ja-JP" altLang="en-US"/>
          </a:p>
        </p:txBody>
      </p:sp>
    </p:spTree>
    <p:extLst>
      <p:ext uri="{BB962C8B-B14F-4D97-AF65-F5344CB8AC3E}">
        <p14:creationId xmlns:p14="http://schemas.microsoft.com/office/powerpoint/2010/main" val="1306924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847144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651887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699398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572937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098139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676954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4120563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5530667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923497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交通安全や生活安全について、毎月、決められた日に学級ごとに安全指導を行います。</a:t>
            </a:r>
            <a:r>
              <a:rPr kumimoji="1" lang="en-US" altLang="ja-JP" sz="1200" kern="1200" dirty="0">
                <a:solidFill>
                  <a:schemeClr val="tx1"/>
                </a:solidFill>
                <a:latin typeface="+mj-ea"/>
                <a:ea typeface="+mn-ea"/>
                <a:cs typeface="+mn-cs"/>
              </a:rPr>
              <a:t>6</a:t>
            </a:r>
            <a:r>
              <a:rPr kumimoji="1" lang="ja-JP" altLang="en-US" sz="1200" kern="1200" dirty="0">
                <a:solidFill>
                  <a:schemeClr val="tx1"/>
                </a:solidFill>
                <a:latin typeface="+mj-ea"/>
                <a:ea typeface="+mn-ea"/>
                <a:cs typeface="+mn-cs"/>
              </a:rPr>
              <a:t>月にはお巡りさんからご指導をいただきました。生活安全は、固定遊具の使い方、はさみなどの使い方など園内で安全に過ごすためにどうしたらよいか知らせたり、みんなで考えたりします。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138836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a:t>杉並区立子供園は、９時から１４時の全員保育の時間は、教育課程に基づいた幼稚園教育を行います。そして、保育のニーズにもこたえ、朝７時半から１８時半まで保育を行います。</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7C56F0-E441-4BCD-AC97-756BBE681CBA}"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367867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tx1"/>
                </a:solidFill>
                <a:latin typeface="+mj-ea"/>
                <a:ea typeface="+mn-ea"/>
                <a:cs typeface="+mn-cs"/>
              </a:rPr>
              <a:t>年長児が遊園地の乗り物を作ったり、様々なお店を考えて、お店屋さんごっこをします。</a:t>
            </a:r>
            <a:endParaRPr kumimoji="1" lang="en-US" altLang="ja-JP" sz="1200" b="1" kern="1200" dirty="0">
              <a:solidFill>
                <a:schemeClr val="tx1"/>
              </a:solidFill>
              <a:latin typeface="+mj-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tx1"/>
                </a:solidFill>
                <a:latin typeface="+mj-ea"/>
                <a:ea typeface="+mn-ea"/>
                <a:cs typeface="+mn-cs"/>
              </a:rPr>
              <a:t>お客さんに年長児の保護者や年長・年中の子供たち、堀ノ内保育園の年長児も来てくれます。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328900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tx1"/>
                </a:solidFill>
                <a:latin typeface="+mj-ea"/>
                <a:ea typeface="+mn-ea"/>
                <a:cs typeface="+mn-cs"/>
              </a:rPr>
              <a:t>年長児が遊園地の乗り物を作ったり、様々なお店を考えて、お店屋さんごっこをします。</a:t>
            </a:r>
            <a:endParaRPr kumimoji="1" lang="en-US" altLang="ja-JP" sz="1200" b="1" kern="1200" dirty="0">
              <a:solidFill>
                <a:schemeClr val="tx1"/>
              </a:solidFill>
              <a:latin typeface="+mj-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tx1"/>
                </a:solidFill>
                <a:latin typeface="+mj-ea"/>
                <a:ea typeface="+mn-ea"/>
                <a:cs typeface="+mn-cs"/>
              </a:rPr>
              <a:t>お客さんに年長児の保護者や年長・年中の子供たち、堀ノ内保育園の年長児も来てくれます。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552048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tx1"/>
                </a:solidFill>
                <a:latin typeface="+mj-ea"/>
                <a:ea typeface="+mn-ea"/>
                <a:cs typeface="+mn-cs"/>
              </a:rPr>
              <a:t>年長児が遊園地の乗り物を作ったり、様々なお店を考えて、お店屋さんごっこをします。</a:t>
            </a:r>
            <a:endParaRPr kumimoji="1" lang="en-US" altLang="ja-JP" sz="1200" b="1" kern="1200" dirty="0">
              <a:solidFill>
                <a:schemeClr val="tx1"/>
              </a:solidFill>
              <a:latin typeface="+mj-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tx1"/>
                </a:solidFill>
                <a:latin typeface="+mj-ea"/>
                <a:ea typeface="+mn-ea"/>
                <a:cs typeface="+mn-cs"/>
              </a:rPr>
              <a:t>お客さんに年長児の保護者や年長・年中の子供たち、堀ノ内保育園の年長児も来てくれます。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4037502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夕方の保育は、子に迎える遊びをしたり、異年齢で交流しながら遊べるようにしています。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802263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夕方の保育は、子に迎える遊びをしたり、異年齢で交流しながら遊べるようにしています。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56426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運動会です。今年のテーマは、「忍～にんじ</a:t>
            </a:r>
            <a:r>
              <a:rPr kumimoji="1" lang="ja-JP" altLang="en-US" dirty="0" err="1"/>
              <a:t>ゃ</a:t>
            </a:r>
            <a:r>
              <a:rPr kumimoji="1" lang="ja-JP" altLang="en-US" dirty="0"/>
              <a:t>　さんじょう」です。堀ノ内子供園のお庭が忍者の世界になります。</a:t>
            </a:r>
            <a:endParaRPr kumimoji="1" lang="en-US" altLang="ja-JP" dirty="0"/>
          </a:p>
          <a:p>
            <a:r>
              <a:rPr kumimoji="1" lang="ja-JP" altLang="en-US" dirty="0"/>
              <a:t>今年は、１０月６日土曜日に開催します。未就園児のかけっこもありますので、どうぞご参加ください。</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806957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運動会です。今年のテーマは、「忍～にんじ</a:t>
            </a:r>
            <a:r>
              <a:rPr kumimoji="1" lang="ja-JP" altLang="en-US" dirty="0" err="1"/>
              <a:t>ゃ</a:t>
            </a:r>
            <a:r>
              <a:rPr kumimoji="1" lang="ja-JP" altLang="en-US" dirty="0"/>
              <a:t>　さんじょう」です。堀ノ内子供園のお庭が忍者の世界になります。</a:t>
            </a:r>
            <a:endParaRPr kumimoji="1" lang="en-US" altLang="ja-JP" dirty="0"/>
          </a:p>
          <a:p>
            <a:r>
              <a:rPr kumimoji="1" lang="ja-JP" altLang="en-US" dirty="0"/>
              <a:t>今年は、１０月６日土曜日に開催します。未就園児のかけっこもありますので、どうぞご参加ください。</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805393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tx1"/>
                </a:solidFill>
                <a:latin typeface="+mj-ea"/>
                <a:ea typeface="+mn-ea"/>
                <a:cs typeface="+mn-cs"/>
              </a:rPr>
              <a:t>近隣の公園にお散歩に行って、木の実を探したり、原っぱを駆け回ったりして楽しみます。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386806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tx1"/>
                </a:solidFill>
                <a:latin typeface="+mj-ea"/>
                <a:ea typeface="+mn-ea"/>
                <a:cs typeface="+mn-cs"/>
              </a:rPr>
              <a:t>１２月に行われる堀ノ内劇場です。年中、年長が劇をします</a:t>
            </a:r>
            <a:r>
              <a:rPr kumimoji="1" lang="ja-JP" altLang="en-US" sz="1200" kern="1200" dirty="0">
                <a:solidFill>
                  <a:schemeClr val="tx1"/>
                </a:solidFill>
                <a:latin typeface="+mj-ea"/>
                <a:ea typeface="+mn-ea"/>
                <a:cs typeface="+mn-cs"/>
              </a:rPr>
              <a:t>。</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576054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獅子舞ですね。本物の獅子舞の方に来ていただき，舞を見たり、獅子に頭を噛んでもらったりします。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28553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ここで、杉並区の話をします、杉並区の教育は、２０１２年に出された、杉並区教育ビジョン２０１２に基づいて教育がなされています。目指す教育としては、</a:t>
            </a:r>
            <a:r>
              <a:rPr kumimoji="1" lang="en-US" altLang="ja-JP" dirty="0"/>
              <a:t>『</a:t>
            </a:r>
            <a:r>
              <a:rPr kumimoji="1" lang="ja-JP" altLang="en-US" dirty="0"/>
              <a:t>共に学び、共に支え、共に創る杉並の教育」を掲げています。これは、まちが育てる学校の考え方を土台としながら共に支え、共に創る</a:t>
            </a:r>
            <a:r>
              <a:rPr kumimoji="1" lang="en-US" altLang="ja-JP" dirty="0"/>
              <a:t>『</a:t>
            </a:r>
            <a:r>
              <a:rPr kumimoji="1" lang="ja-JP" altLang="en-US" dirty="0"/>
              <a:t>学びのまち杉並</a:t>
            </a:r>
            <a:r>
              <a:rPr kumimoji="1" lang="en-US" altLang="ja-JP" dirty="0"/>
              <a:t>』</a:t>
            </a:r>
            <a:r>
              <a:rPr kumimoji="1" lang="ja-JP" altLang="en-US" dirty="0"/>
              <a:t>を目指しながら、教育を進めてきています。ここでは、就学前教育の充実や小中一貫教育の推進も力を入れていて、一人一人の学びを切れ目のないようにつなげて学びの成果を受け止め、次の段階でより一層発展できるようにしています。</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17896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それぞれの学年で、ひな人形を製作し、ひな祭りにちなんで、お茶会を体験します。</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580897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年中、年長児が歌や合奏をします。</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6180283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短時間の方だけでなく、長時間保育の保護者の方も何らかの係に所属し、子どもたちのために活動していただいています。</a:t>
            </a:r>
            <a:endParaRPr kumimoji="1" lang="en-US" altLang="ja-JP" dirty="0"/>
          </a:p>
          <a:p>
            <a:r>
              <a:rPr kumimoji="1" lang="ja-JP" altLang="en-US" dirty="0"/>
              <a:t>バザーの収益金は、子どもたちのために還元されています。今年度は、かかし座の影絵です。</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2732146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5886433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599148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幼児教育は、どのように位置づいているかというと、教育基本法の中で幼児期の教育は、生涯にわたる人格形成の基礎を培う重要なものであるとされ、幼稚園教育要領にも同じように明記されています。私たち子供園の保育者は、このことを意識しながら保育に臨んでいます。</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7C56F0-E441-4BCD-AC97-756BBE681CBA}"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854707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皆さんは、子供園の生活についていろいろわからないことがあると思います、不安に思っていることもあるかもしれません。</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274281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ここからは、杉並区立の子供園の特徴や保育園との違いについてお話します。</a:t>
            </a:r>
            <a:endParaRPr kumimoji="1" lang="en-US" altLang="ja-JP" dirty="0"/>
          </a:p>
          <a:p>
            <a:r>
              <a:rPr kumimoji="1" lang="ja-JP" altLang="en-US" dirty="0"/>
              <a:t>杉並区立の子供園は、短時間保育のお子さんと長時間保育のお子さんが一緒に生活をしています。学級は、幼稚園教諭を中心に子供園保育士などとチームを組んで保育を進めます。そして、９時から２時の全員保育の時間は、</a:t>
            </a:r>
            <a:r>
              <a:rPr kumimoji="1" lang="en-US" altLang="ja-JP" dirty="0"/>
              <a:t>『</a:t>
            </a:r>
            <a:r>
              <a:rPr kumimoji="1" lang="ja-JP" altLang="en-US" dirty="0"/>
              <a:t>幼稚園教育要領</a:t>
            </a:r>
            <a:r>
              <a:rPr kumimoji="1" lang="en-US" altLang="ja-JP" dirty="0"/>
              <a:t>』</a:t>
            </a:r>
            <a:r>
              <a:rPr kumimoji="1" lang="ja-JP" altLang="en-US" dirty="0"/>
              <a:t>や「就学前教育振興指針」</a:t>
            </a:r>
            <a:r>
              <a:rPr kumimoji="1" lang="en-US" altLang="ja-JP" dirty="0"/>
              <a:t>『</a:t>
            </a:r>
            <a:r>
              <a:rPr kumimoji="1" lang="ja-JP" altLang="en-US" dirty="0"/>
              <a:t>子供園育成プログラム、</a:t>
            </a:r>
            <a:r>
              <a:rPr kumimoji="1" lang="en-US" altLang="ja-JP" dirty="0"/>
              <a:t>』</a:t>
            </a:r>
            <a:r>
              <a:rPr kumimoji="1" lang="ja-JP" altLang="en-US" dirty="0"/>
              <a:t>等を踏まえた</a:t>
            </a:r>
            <a:r>
              <a:rPr kumimoji="1" lang="en-US" altLang="ja-JP" dirty="0"/>
              <a:t>『</a:t>
            </a:r>
            <a:r>
              <a:rPr kumimoji="1" lang="ja-JP" altLang="en-US" dirty="0"/>
              <a:t>教育課程</a:t>
            </a:r>
            <a:r>
              <a:rPr kumimoji="1" lang="en-US" altLang="ja-JP" dirty="0"/>
              <a:t>』</a:t>
            </a:r>
            <a:r>
              <a:rPr kumimoji="1" lang="ja-JP" altLang="en-US" dirty="0"/>
              <a:t>に基づいた教育・保育をします。子育て支援事業として、園庭開放や一時保育、未就園児保育のアイアイや教育相談も行っています。</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4241052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短時間と長時間ではどのような違いがあるかというとまず、保護者とともに杉並区在住は両方共の条件になります。そして、長時間の方は、杉並区在住とともに就労などのため、長時間保育を必要とする方が申請対象となります。２～６までは同じですね。短時間は、保育時間が、９時から２時です。年少さんは、１３時。１１月から１３時半になります。一時保育と言って幼児があるときなどに利用可能な預かり保育があります。土曜日、日曜日祝日はお休みです。そして夏季休業などの長期休業日があります。長時間の方は、７時半から６時半までの間で就労に関して必要とする時間、お子様を保育します。日曜日と祝日はお休みです。長期休業中も保育があります。</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635428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は、保育園との違いを並べてみました。入園されてからこれは、知らなかったとトラブルの原因になることもありますので、特に保育園から転園されて子供園に来る予定の方は、この違いを知って、申請の参考になさってください。</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55632-1B96-47F7-82D5-515BFC83119D}"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45856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2492870-587E-4726-90BD-D168D1EBDF63}" type="datetimeFigureOut">
              <a:rPr kumimoji="1" lang="ja-JP" altLang="en-US" smtClean="0"/>
              <a:t>2023/8/23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AB27C83-F1FB-4AAA-A688-38BD22051ED9}" type="slidenum">
              <a:rPr kumimoji="1" lang="ja-JP" altLang="en-US" smtClean="0"/>
              <a:t>‹#›</a:t>
            </a:fld>
            <a:endParaRPr kumimoji="1" lang="ja-JP" altLang="en-US"/>
          </a:p>
        </p:txBody>
      </p:sp>
    </p:spTree>
    <p:extLst>
      <p:ext uri="{BB962C8B-B14F-4D97-AF65-F5344CB8AC3E}">
        <p14:creationId xmlns:p14="http://schemas.microsoft.com/office/powerpoint/2010/main" val="3190380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2492870-587E-4726-90BD-D168D1EBDF63}" type="datetimeFigureOut">
              <a:rPr kumimoji="1" lang="ja-JP" altLang="en-US" smtClean="0"/>
              <a:t>2023/8/23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AB27C83-F1FB-4AAA-A688-38BD22051ED9}" type="slidenum">
              <a:rPr kumimoji="1" lang="ja-JP" altLang="en-US" smtClean="0"/>
              <a:t>‹#›</a:t>
            </a:fld>
            <a:endParaRPr kumimoji="1" lang="ja-JP" altLang="en-US"/>
          </a:p>
        </p:txBody>
      </p:sp>
    </p:spTree>
    <p:extLst>
      <p:ext uri="{BB962C8B-B14F-4D97-AF65-F5344CB8AC3E}">
        <p14:creationId xmlns:p14="http://schemas.microsoft.com/office/powerpoint/2010/main" val="1088626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2492870-587E-4726-90BD-D168D1EBDF63}" type="datetimeFigureOut">
              <a:rPr kumimoji="1" lang="ja-JP" altLang="en-US" smtClean="0"/>
              <a:t>2023/8/23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AB27C83-F1FB-4AAA-A688-38BD22051ED9}" type="slidenum">
              <a:rPr kumimoji="1" lang="ja-JP" altLang="en-US" smtClean="0"/>
              <a:t>‹#›</a:t>
            </a:fld>
            <a:endParaRPr kumimoji="1" lang="ja-JP" altLang="en-US"/>
          </a:p>
        </p:txBody>
      </p:sp>
    </p:spTree>
    <p:extLst>
      <p:ext uri="{BB962C8B-B14F-4D97-AF65-F5344CB8AC3E}">
        <p14:creationId xmlns:p14="http://schemas.microsoft.com/office/powerpoint/2010/main" val="542826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7983232" y="5037663"/>
            <a:ext cx="897467" cy="279400"/>
          </a:xfrm>
        </p:spPr>
        <p:txBody>
          <a:bodyPr/>
          <a:lstStyle/>
          <a:p>
            <a:fld id="{E90ED720-0104-4369-84BC-D37694168613}" type="datetimeFigureOut">
              <a:rPr kumimoji="1" lang="ja-JP" altLang="en-US" smtClean="0"/>
              <a:pPr/>
              <a:t>2023/8/23</a:t>
            </a:fld>
            <a:endParaRPr kumimoji="1" lang="ja-JP" altLang="en-US"/>
          </a:p>
        </p:txBody>
      </p:sp>
      <p:sp>
        <p:nvSpPr>
          <p:cNvPr id="5" name="Footer Placeholder 4"/>
          <p:cNvSpPr>
            <a:spLocks noGrp="1"/>
          </p:cNvSpPr>
          <p:nvPr>
            <p:ph type="ftr" sz="quarter" idx="11"/>
          </p:nvPr>
        </p:nvSpPr>
        <p:spPr>
          <a:xfrm>
            <a:off x="2692397" y="5037663"/>
            <a:ext cx="5214635" cy="279400"/>
          </a:xfrm>
        </p:spPr>
        <p:txBody>
          <a:bodyPr/>
          <a:lstStyle/>
          <a:p>
            <a:endParaRPr kumimoji="1" lang="ja-JP" altLang="en-US"/>
          </a:p>
        </p:txBody>
      </p:sp>
      <p:sp>
        <p:nvSpPr>
          <p:cNvPr id="6" name="Slide Number Placeholder 5"/>
          <p:cNvSpPr>
            <a:spLocks noGrp="1"/>
          </p:cNvSpPr>
          <p:nvPr>
            <p:ph type="sldNum" sz="quarter" idx="12"/>
          </p:nvPr>
        </p:nvSpPr>
        <p:spPr>
          <a:xfrm>
            <a:off x="8956900" y="5037663"/>
            <a:ext cx="551167" cy="279400"/>
          </a:xfrm>
        </p:spPr>
        <p:txBody>
          <a:bodyPr/>
          <a:lstStyle/>
          <a:p>
            <a:fld id="{D2D8002D-B5B0-4BAC-B1F6-782DDCCE6D9C}" type="slidenum">
              <a:rPr kumimoji="1" lang="ja-JP" altLang="en-US" smtClean="0"/>
              <a:pPr/>
              <a:t>‹#›</a:t>
            </a:fld>
            <a:endParaRPr kumimoji="1" lang="ja-JP"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8994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90ED720-0104-4369-84BC-D37694168613}" type="datetimeFigureOut">
              <a:rPr kumimoji="1" lang="ja-JP" altLang="en-US" smtClean="0"/>
              <a:pPr/>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94116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90ED720-0104-4369-84BC-D37694168613}" type="datetimeFigureOut">
              <a:rPr kumimoji="1" lang="ja-JP" altLang="en-US" smtClean="0"/>
              <a:pPr/>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5478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90ED720-0104-4369-84BC-D37694168613}" type="datetimeFigureOut">
              <a:rPr kumimoji="1" lang="ja-JP" altLang="en-US" smtClean="0"/>
              <a:pPr/>
              <a:t>2023/8/23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2382176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90ED720-0104-4369-84BC-D37694168613}" type="datetimeFigureOut">
              <a:rPr kumimoji="1" lang="ja-JP" altLang="en-US" smtClean="0"/>
              <a:pPr/>
              <a:t>2023/8/23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1599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90ED720-0104-4369-84BC-D37694168613}" type="datetimeFigureOut">
              <a:rPr kumimoji="1" lang="ja-JP" altLang="en-US" smtClean="0"/>
              <a:pPr/>
              <a:t>2023/8/23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6698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0ED720-0104-4369-84BC-D37694168613}" type="datetimeFigureOut">
              <a:rPr kumimoji="1" lang="ja-JP" altLang="en-US" smtClean="0"/>
              <a:pPr/>
              <a:t>2023/8/23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3012061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90ED720-0104-4369-84BC-D37694168613}" type="datetimeFigureOut">
              <a:rPr kumimoji="1" lang="ja-JP" altLang="en-US" smtClean="0"/>
              <a:pPr/>
              <a:t>2023/8/23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7378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2492870-587E-4726-90BD-D168D1EBDF63}" type="datetimeFigureOut">
              <a:rPr kumimoji="1" lang="ja-JP" altLang="en-US" smtClean="0"/>
              <a:t>2023/8/23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AB27C83-F1FB-4AAA-A688-38BD22051ED9}" type="slidenum">
              <a:rPr kumimoji="1" lang="ja-JP" altLang="en-US" smtClean="0"/>
              <a:t>‹#›</a:t>
            </a:fld>
            <a:endParaRPr kumimoji="1" lang="ja-JP" altLang="en-US"/>
          </a:p>
        </p:txBody>
      </p:sp>
    </p:spTree>
    <p:extLst>
      <p:ext uri="{BB962C8B-B14F-4D97-AF65-F5344CB8AC3E}">
        <p14:creationId xmlns:p14="http://schemas.microsoft.com/office/powerpoint/2010/main" val="1768145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ja-JP" altLang="en-US"/>
              <a:t>マスター タイトルの書式設定</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90ED720-0104-4369-84BC-D37694168613}" type="datetimeFigureOut">
              <a:rPr kumimoji="1" lang="ja-JP" altLang="en-US" smtClean="0"/>
              <a:pPr/>
              <a:t>2023/8/23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2292840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90ED720-0104-4369-84BC-D37694168613}" type="datetimeFigureOut">
              <a:rPr kumimoji="1" lang="ja-JP" altLang="en-US" smtClean="0"/>
              <a:pPr/>
              <a:t>2023/8/23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1644554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90ED720-0104-4369-84BC-D37694168613}" type="datetimeFigureOut">
              <a:rPr kumimoji="1" lang="ja-JP" altLang="en-US" smtClean="0"/>
              <a:pPr/>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4200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90ED720-0104-4369-84BC-D37694168613}" type="datetimeFigureOut">
              <a:rPr kumimoji="1" lang="ja-JP" altLang="en-US" smtClean="0"/>
              <a:pPr/>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1298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90ED720-0104-4369-84BC-D37694168613}" type="datetimeFigureOut">
              <a:rPr kumimoji="1" lang="ja-JP" altLang="en-US" smtClean="0"/>
              <a:pPr/>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950550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90ED720-0104-4369-84BC-D37694168613}" type="datetimeFigureOut">
              <a:rPr kumimoji="1" lang="ja-JP" altLang="en-US" smtClean="0"/>
              <a:pPr/>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7350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90ED720-0104-4369-84BC-D37694168613}" type="datetimeFigureOut">
              <a:rPr kumimoji="1" lang="ja-JP" altLang="en-US" smtClean="0"/>
              <a:pPr/>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0742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90ED720-0104-4369-84BC-D37694168613}" type="datetimeFigureOut">
              <a:rPr kumimoji="1" lang="ja-JP" altLang="en-US" smtClean="0"/>
              <a:pPr/>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206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90ED720-0104-4369-84BC-D37694168613}" type="datetimeFigureOut">
              <a:rPr kumimoji="1" lang="ja-JP" altLang="en-US" smtClean="0"/>
              <a:pPr/>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8750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2492870-587E-4726-90BD-D168D1EBDF63}" type="datetimeFigureOut">
              <a:rPr kumimoji="1" lang="ja-JP" altLang="en-US" smtClean="0"/>
              <a:t>2023/8/23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AB27C83-F1FB-4AAA-A688-38BD22051ED9}" type="slidenum">
              <a:rPr kumimoji="1" lang="ja-JP" altLang="en-US" smtClean="0"/>
              <a:t>‹#›</a:t>
            </a:fld>
            <a:endParaRPr kumimoji="1" lang="ja-JP" altLang="en-US"/>
          </a:p>
        </p:txBody>
      </p:sp>
    </p:spTree>
    <p:extLst>
      <p:ext uri="{BB962C8B-B14F-4D97-AF65-F5344CB8AC3E}">
        <p14:creationId xmlns:p14="http://schemas.microsoft.com/office/powerpoint/2010/main" val="2510506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2492870-587E-4726-90BD-D168D1EBDF63}" type="datetimeFigureOut">
              <a:rPr kumimoji="1" lang="ja-JP" altLang="en-US" smtClean="0"/>
              <a:t>2023/8/23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AB27C83-F1FB-4AAA-A688-38BD22051ED9}" type="slidenum">
              <a:rPr kumimoji="1" lang="ja-JP" altLang="en-US" smtClean="0"/>
              <a:t>‹#›</a:t>
            </a:fld>
            <a:endParaRPr kumimoji="1" lang="ja-JP" altLang="en-US"/>
          </a:p>
        </p:txBody>
      </p:sp>
    </p:spTree>
    <p:extLst>
      <p:ext uri="{BB962C8B-B14F-4D97-AF65-F5344CB8AC3E}">
        <p14:creationId xmlns:p14="http://schemas.microsoft.com/office/powerpoint/2010/main" val="3091381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2492870-587E-4726-90BD-D168D1EBDF63}" type="datetimeFigureOut">
              <a:rPr kumimoji="1" lang="ja-JP" altLang="en-US" smtClean="0"/>
              <a:t>2023/8/23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AB27C83-F1FB-4AAA-A688-38BD22051ED9}" type="slidenum">
              <a:rPr kumimoji="1" lang="ja-JP" altLang="en-US" smtClean="0"/>
              <a:t>‹#›</a:t>
            </a:fld>
            <a:endParaRPr kumimoji="1" lang="ja-JP" altLang="en-US"/>
          </a:p>
        </p:txBody>
      </p:sp>
    </p:spTree>
    <p:extLst>
      <p:ext uri="{BB962C8B-B14F-4D97-AF65-F5344CB8AC3E}">
        <p14:creationId xmlns:p14="http://schemas.microsoft.com/office/powerpoint/2010/main" val="3251463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2492870-587E-4726-90BD-D168D1EBDF63}" type="datetimeFigureOut">
              <a:rPr kumimoji="1" lang="ja-JP" altLang="en-US" smtClean="0"/>
              <a:t>2023/8/23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AB27C83-F1FB-4AAA-A688-38BD22051ED9}" type="slidenum">
              <a:rPr kumimoji="1" lang="ja-JP" altLang="en-US" smtClean="0"/>
              <a:t>‹#›</a:t>
            </a:fld>
            <a:endParaRPr kumimoji="1" lang="ja-JP" altLang="en-US"/>
          </a:p>
        </p:txBody>
      </p:sp>
    </p:spTree>
    <p:extLst>
      <p:ext uri="{BB962C8B-B14F-4D97-AF65-F5344CB8AC3E}">
        <p14:creationId xmlns:p14="http://schemas.microsoft.com/office/powerpoint/2010/main" val="3460661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2492870-587E-4726-90BD-D168D1EBDF63}" type="datetimeFigureOut">
              <a:rPr kumimoji="1" lang="ja-JP" altLang="en-US" smtClean="0"/>
              <a:t>2023/8/23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AB27C83-F1FB-4AAA-A688-38BD22051ED9}" type="slidenum">
              <a:rPr kumimoji="1" lang="ja-JP" altLang="en-US" smtClean="0"/>
              <a:t>‹#›</a:t>
            </a:fld>
            <a:endParaRPr kumimoji="1" lang="ja-JP" altLang="en-US"/>
          </a:p>
        </p:txBody>
      </p:sp>
    </p:spTree>
    <p:extLst>
      <p:ext uri="{BB962C8B-B14F-4D97-AF65-F5344CB8AC3E}">
        <p14:creationId xmlns:p14="http://schemas.microsoft.com/office/powerpoint/2010/main" val="2414493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2492870-587E-4726-90BD-D168D1EBDF63}" type="datetimeFigureOut">
              <a:rPr kumimoji="1" lang="ja-JP" altLang="en-US" smtClean="0"/>
              <a:t>2023/8/23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AB27C83-F1FB-4AAA-A688-38BD22051ED9}" type="slidenum">
              <a:rPr kumimoji="1" lang="ja-JP" altLang="en-US" smtClean="0"/>
              <a:t>‹#›</a:t>
            </a:fld>
            <a:endParaRPr kumimoji="1" lang="ja-JP" altLang="en-US"/>
          </a:p>
        </p:txBody>
      </p:sp>
    </p:spTree>
    <p:extLst>
      <p:ext uri="{BB962C8B-B14F-4D97-AF65-F5344CB8AC3E}">
        <p14:creationId xmlns:p14="http://schemas.microsoft.com/office/powerpoint/2010/main" val="770950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2492870-587E-4726-90BD-D168D1EBDF63}" type="datetimeFigureOut">
              <a:rPr kumimoji="1" lang="ja-JP" altLang="en-US" smtClean="0"/>
              <a:t>2023/8/23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AB27C83-F1FB-4AAA-A688-38BD22051ED9}" type="slidenum">
              <a:rPr kumimoji="1" lang="ja-JP" altLang="en-US" smtClean="0"/>
              <a:t>‹#›</a:t>
            </a:fld>
            <a:endParaRPr kumimoji="1" lang="ja-JP" altLang="en-US"/>
          </a:p>
        </p:txBody>
      </p:sp>
    </p:spTree>
    <p:extLst>
      <p:ext uri="{BB962C8B-B14F-4D97-AF65-F5344CB8AC3E}">
        <p14:creationId xmlns:p14="http://schemas.microsoft.com/office/powerpoint/2010/main" val="1687586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492870-587E-4726-90BD-D168D1EBDF63}" type="datetimeFigureOut">
              <a:rPr kumimoji="1" lang="ja-JP" altLang="en-US" smtClean="0"/>
              <a:t>2023/8/23</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27C83-F1FB-4AAA-A688-38BD22051ED9}" type="slidenum">
              <a:rPr kumimoji="1" lang="ja-JP" altLang="en-US" smtClean="0"/>
              <a:t>‹#›</a:t>
            </a:fld>
            <a:endParaRPr kumimoji="1" lang="ja-JP" altLang="en-US"/>
          </a:p>
        </p:txBody>
      </p:sp>
    </p:spTree>
    <p:extLst>
      <p:ext uri="{BB962C8B-B14F-4D97-AF65-F5344CB8AC3E}">
        <p14:creationId xmlns:p14="http://schemas.microsoft.com/office/powerpoint/2010/main" val="2223635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90ED720-0104-4369-84BC-D37694168613}" type="datetimeFigureOut">
              <a:rPr kumimoji="1" lang="ja-JP" altLang="en-US" smtClean="0"/>
              <a:pPr/>
              <a:t>2023/8/23</a:t>
            </a:fld>
            <a:endParaRPr kumimoji="1" lang="ja-JP"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11901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kumimoji="1" sz="44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 Id="rId5" Type="http://schemas.openxmlformats.org/officeDocument/2006/relationships/image" Target="../media/image59.jpe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 Id="rId5" Type="http://schemas.openxmlformats.org/officeDocument/2006/relationships/image" Target="../media/image60.jpe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61.jpeg"/><Relationship Id="rId5" Type="http://schemas.openxmlformats.org/officeDocument/2006/relationships/image" Target="../media/image58.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62.jpeg"/><Relationship Id="rId5" Type="http://schemas.openxmlformats.org/officeDocument/2006/relationships/image" Target="../media/image58.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63.jpeg"/><Relationship Id="rId5" Type="http://schemas.openxmlformats.org/officeDocument/2006/relationships/image" Target="../media/image58.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64.jpeg"/><Relationship Id="rId5" Type="http://schemas.openxmlformats.org/officeDocument/2006/relationships/image" Target="../media/image58.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66.jpeg"/><Relationship Id="rId5" Type="http://schemas.openxmlformats.org/officeDocument/2006/relationships/image" Target="../media/image58.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67.jpeg"/><Relationship Id="rId5" Type="http://schemas.openxmlformats.org/officeDocument/2006/relationships/image" Target="../media/image58.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68.jpeg"/><Relationship Id="rId5" Type="http://schemas.openxmlformats.org/officeDocument/2006/relationships/image" Target="../media/image5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69.jpeg"/><Relationship Id="rId5" Type="http://schemas.openxmlformats.org/officeDocument/2006/relationships/image" Target="../media/image58.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70.jpeg"/><Relationship Id="rId5" Type="http://schemas.openxmlformats.org/officeDocument/2006/relationships/image" Target="../media/image58.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72.jpeg"/><Relationship Id="rId5" Type="http://schemas.openxmlformats.org/officeDocument/2006/relationships/image" Target="../media/image58.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74.jpeg"/><Relationship Id="rId5" Type="http://schemas.openxmlformats.org/officeDocument/2006/relationships/image" Target="../media/image58.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 Id="rId5" Type="http://schemas.openxmlformats.org/officeDocument/2006/relationships/image" Target="../media/image75.jpe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5.png"/><Relationship Id="rId7" Type="http://schemas.openxmlformats.org/officeDocument/2006/relationships/image" Target="../media/image76.JP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57.jpeg"/><Relationship Id="rId5" Type="http://schemas.openxmlformats.org/officeDocument/2006/relationships/image" Target="../media/image58.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78.JPG"/><Relationship Id="rId5" Type="http://schemas.openxmlformats.org/officeDocument/2006/relationships/image" Target="../media/image58.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79.JPG"/><Relationship Id="rId5" Type="http://schemas.openxmlformats.org/officeDocument/2006/relationships/image" Target="../media/image58.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80.JPG"/><Relationship Id="rId5" Type="http://schemas.openxmlformats.org/officeDocument/2006/relationships/image" Target="../media/image58.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063552" y="1340768"/>
            <a:ext cx="8184232"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令和６年度堀ノ内子供園入園説明会</a:t>
            </a:r>
            <a:endParaRPr kumimoji="0"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 name="テキスト ボックス 2"/>
          <p:cNvSpPr txBox="1"/>
          <p:nvPr/>
        </p:nvSpPr>
        <p:spPr>
          <a:xfrm>
            <a:off x="2799046" y="2437541"/>
            <a:ext cx="6465306"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堀ノ内子供園の教育</a:t>
            </a:r>
          </a:p>
        </p:txBody>
      </p:sp>
      <p:sp>
        <p:nvSpPr>
          <p:cNvPr id="4" name="テキスト ボックス 3"/>
          <p:cNvSpPr txBox="1"/>
          <p:nvPr/>
        </p:nvSpPr>
        <p:spPr>
          <a:xfrm>
            <a:off x="7248128" y="4653136"/>
            <a:ext cx="4032448"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杉並区立堀ノ内子供園</a:t>
            </a:r>
            <a:endParaRPr kumimoji="1"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園　長　　高　橋　章　子</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552" y="3839563"/>
            <a:ext cx="2362565" cy="1981033"/>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1192" y="1111970"/>
            <a:ext cx="1929384" cy="768096"/>
          </a:xfrm>
          <a:prstGeom prst="rect">
            <a:avLst/>
          </a:prstGeom>
        </p:spPr>
      </p:pic>
      <p:sp>
        <p:nvSpPr>
          <p:cNvPr id="7" name="テキスト ボックス 6"/>
          <p:cNvSpPr txBox="1"/>
          <p:nvPr/>
        </p:nvSpPr>
        <p:spPr>
          <a:xfrm>
            <a:off x="9270586" y="723764"/>
            <a:ext cx="338437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rPr>
              <a:t>令和５年</a:t>
            </a:r>
            <a:r>
              <a:rPr lang="ja-JP" altLang="en-US" dirty="0">
                <a:solidFill>
                  <a:prstClr val="black"/>
                </a:solidFill>
                <a:latin typeface="Garamond" panose="02020404030301010803"/>
                <a:ea typeface="ＭＳ Ｐ明朝" panose="02020600040205080304" pitchFamily="18" charset="-128"/>
              </a:rPr>
              <a:t>９</a:t>
            </a:r>
            <a:r>
              <a:rPr kumimoji="1" lang="ja-JP" altLang="en-US" sz="1800" b="0"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rPr>
              <a:t>月３０日</a:t>
            </a:r>
          </a:p>
        </p:txBody>
      </p:sp>
    </p:spTree>
    <p:extLst>
      <p:ext uri="{BB962C8B-B14F-4D97-AF65-F5344CB8AC3E}">
        <p14:creationId xmlns:p14="http://schemas.microsoft.com/office/powerpoint/2010/main" val="1511556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601972" y="122238"/>
            <a:ext cx="7208040" cy="570458"/>
          </a:xfrm>
          <a:prstGeom prst="rect">
            <a:avLst/>
          </a:prstGeom>
          <a:solidFill>
            <a:srgbClr val="CCFFCC"/>
          </a:solidFill>
          <a:ln>
            <a:solidFill>
              <a:schemeClr val="tx1"/>
            </a:solidFill>
            <a:miter lim="800000"/>
            <a:headEnd/>
            <a:tailEnd/>
          </a:ln>
        </p:spPr>
        <p:txBody>
          <a:bodyPr anchor="b"/>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w="3175" cmpd="sng">
                  <a:noFill/>
                </a:ln>
                <a:solidFill>
                  <a:srgbClr val="FF0066"/>
                </a:solidFill>
                <a:effectLst/>
                <a:uLnTx/>
                <a:uFillTx/>
                <a:latin typeface="HGP創英角ﾎﾟｯﾌﾟ体" panose="040B0A00000000000000" pitchFamily="50" charset="-128"/>
                <a:ea typeface="HGP創英角ﾎﾟｯﾌﾟ体" panose="040B0A00000000000000" pitchFamily="50" charset="-128"/>
                <a:cs typeface="+mj-cs"/>
              </a:rPr>
              <a:t>保育園との違いは？</a:t>
            </a:r>
            <a:endParaRPr kumimoji="1" lang="en-US" altLang="ja-JP" sz="3600" b="1" i="0" u="none" strike="noStrike" kern="1200" cap="none" spc="0" normalizeH="0" baseline="0" noProof="0" dirty="0">
              <a:ln w="3175" cmpd="sng">
                <a:noFill/>
              </a:ln>
              <a:solidFill>
                <a:srgbClr val="FF0066"/>
              </a:solidFill>
              <a:effectLst/>
              <a:uLnTx/>
              <a:uFillTx/>
              <a:latin typeface="HGP創英角ﾎﾟｯﾌﾟ体" panose="040B0A00000000000000" pitchFamily="50" charset="-128"/>
              <a:ea typeface="HGP創英角ﾎﾟｯﾌﾟ体" panose="040B0A00000000000000" pitchFamily="50" charset="-128"/>
              <a:cs typeface="+mj-cs"/>
            </a:endParaRPr>
          </a:p>
        </p:txBody>
      </p:sp>
      <p:sp>
        <p:nvSpPr>
          <p:cNvPr id="3" name="テキスト ボックス 2"/>
          <p:cNvSpPr txBox="1"/>
          <p:nvPr/>
        </p:nvSpPr>
        <p:spPr>
          <a:xfrm>
            <a:off x="841396" y="980728"/>
            <a:ext cx="10729192" cy="5237331"/>
          </a:xfrm>
          <a:prstGeom prst="rect">
            <a:avLst/>
          </a:prstGeom>
          <a:noFill/>
        </p:spPr>
        <p:txBody>
          <a:bodyPr wrap="square" rtlCol="0">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2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９：００～１４：００</a:t>
            </a: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は、教育課程の時間になります。</a:t>
            </a:r>
            <a:endParaRPr kumimoji="1" lang="en-US"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ts val="34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2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お仕事がお休み</a:t>
            </a: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でも教育課程の時間は</a:t>
            </a:r>
            <a:r>
              <a:rPr kumimoji="1" lang="ja-JP" altLang="en-US" sz="22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登園</a:t>
            </a: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します。</a:t>
            </a:r>
            <a:endParaRPr kumimoji="1" lang="en-US"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ts val="34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★お仕事開始時間がゆっくりでも</a:t>
            </a:r>
            <a:r>
              <a:rPr kumimoji="1" lang="ja-JP" altLang="en-US" sz="22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９時までに登園</a:t>
            </a: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します。</a:t>
            </a:r>
            <a:endParaRPr kumimoji="1" lang="en-US"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ts val="34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★お仕事が</a:t>
            </a:r>
            <a:r>
              <a:rPr kumimoji="1" lang="ja-JP" altLang="en-US" sz="22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お休みの日</a:t>
            </a: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は、</a:t>
            </a:r>
            <a:r>
              <a:rPr kumimoji="1" lang="ja-JP" altLang="en-US" sz="22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短時間</a:t>
            </a: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保育終了時間にお迎えです。</a:t>
            </a:r>
            <a:endParaRPr kumimoji="1" lang="en-US"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ts val="34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★給食はありません。お弁当です。</a:t>
            </a:r>
            <a:endParaRPr kumimoji="1" lang="en-US"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ts val="34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★希望者は、搬入弁当を週に３回頼むことができます。</a:t>
            </a:r>
            <a:endParaRPr kumimoji="1" lang="en-US"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ts val="3400"/>
              </a:lnSpc>
              <a:spcBef>
                <a:spcPts val="0"/>
              </a:spcBef>
              <a:spcAft>
                <a:spcPts val="0"/>
              </a:spcAft>
              <a:buClrTx/>
              <a:buSzTx/>
              <a:buFontTx/>
              <a:buNone/>
              <a:tabLst/>
              <a:defRPr/>
            </a:pPr>
            <a:r>
              <a:rPr lang="ja-JP" altLang="en-US" sz="2200" b="1" dirty="0">
                <a:solidFill>
                  <a:prstClr val="black"/>
                </a:solidFill>
                <a:latin typeface="ＭＳ Ｐゴシック" panose="020B0600070205080204" pitchFamily="50" charset="-128"/>
                <a:ea typeface="ＭＳ Ｐゴシック" panose="020B0600070205080204" pitchFamily="50" charset="-128"/>
              </a:rPr>
              <a:t>　</a:t>
            </a:r>
            <a:r>
              <a:rPr lang="ja-JP" altLang="en-US" b="1" dirty="0">
                <a:solidFill>
                  <a:prstClr val="black"/>
                </a:solidFill>
                <a:latin typeface="ＭＳ Ｐゴシック" panose="020B0600070205080204" pitchFamily="50" charset="-128"/>
                <a:ea typeface="ＭＳ Ｐゴシック" panose="020B0600070205080204" pitchFamily="50" charset="-128"/>
              </a:rPr>
              <a:t>　（新入園児は、園生活に慣れてからの開始です。）</a:t>
            </a:r>
            <a:endParaRPr kumimoji="1" lang="en-US" altLang="ja-JP"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★出席ノートや連絡帳はありません。（特に長時間保育の方について）</a:t>
            </a:r>
            <a:endParaRPr kumimoji="1" lang="en-US"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b="1" dirty="0">
                <a:solidFill>
                  <a:prstClr val="black"/>
                </a:solidFill>
                <a:latin typeface="ＭＳ Ｐゴシック" panose="020B0600070205080204" pitchFamily="50" charset="-128"/>
                <a:ea typeface="ＭＳ Ｐゴシック" panose="020B0600070205080204" pitchFamily="50" charset="-128"/>
              </a:rPr>
              <a:t>　　</a:t>
            </a:r>
            <a:r>
              <a:rPr kumimoji="1" lang="ja-JP" altLang="en-US" sz="20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保護者からの連絡事項はメモで手渡し</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して頂いています。園からの連絡事項は園だよりや</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ＭＳ Ｐゴシック" panose="020B0600070205080204" pitchFamily="50" charset="-128"/>
                <a:ea typeface="ＭＳ Ｐゴシック" panose="020B0600070205080204" pitchFamily="50" charset="-128"/>
              </a:rPr>
              <a:t>　　　</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毎日の連絡ボードに記入してあり、お迎えの時に保護者の方に確認していただいています。</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★午睡時間は、短時間保育終了時から１５時まで。</a:t>
            </a:r>
            <a:endParaRPr kumimoji="1" lang="en-US"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b="1" dirty="0">
                <a:solidFill>
                  <a:prstClr val="black"/>
                </a:solidFill>
                <a:latin typeface="ＭＳ Ｐゴシック" panose="020B0600070205080204" pitchFamily="50" charset="-128"/>
                <a:ea typeface="ＭＳ Ｐゴシック" panose="020B0600070205080204" pitchFamily="50" charset="-128"/>
              </a:rPr>
              <a:t>　　　</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年長児は、１０月半ばころ</a:t>
            </a: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より午睡ではなく休息になります。</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（１学期は年少１３</a:t>
            </a: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００～、年中１３</a:t>
            </a: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３０～、年長１４</a:t>
            </a: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００～）</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3398478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t="7320" r="5900" b="9051"/>
          <a:stretch/>
        </p:blipFill>
        <p:spPr>
          <a:xfrm>
            <a:off x="1415480" y="422548"/>
            <a:ext cx="8928992" cy="5976040"/>
          </a:xfrm>
          <a:prstGeom prst="rect">
            <a:avLst/>
          </a:prstGeom>
          <a:ln>
            <a:noFill/>
          </a:ln>
          <a:effectLst>
            <a:softEdge rad="112500"/>
          </a:effectLst>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l="6645" t="2628" b="15473"/>
          <a:stretch/>
        </p:blipFill>
        <p:spPr>
          <a:xfrm>
            <a:off x="1420578" y="422548"/>
            <a:ext cx="9082678" cy="5976040"/>
          </a:xfrm>
          <a:prstGeom prst="rect">
            <a:avLst/>
          </a:prstGeom>
          <a:ln>
            <a:noFill/>
          </a:ln>
          <a:effectLst>
            <a:softEdge rad="112500"/>
          </a:effectLst>
        </p:spPr>
      </p:pic>
      <p:pic>
        <p:nvPicPr>
          <p:cNvPr id="4" name="図 3"/>
          <p:cNvPicPr>
            <a:picLocks noChangeAspect="1"/>
          </p:cNvPicPr>
          <p:nvPr/>
        </p:nvPicPr>
        <p:blipFill rotWithShape="1">
          <a:blip r:embed="rId5" cstate="print">
            <a:extLst>
              <a:ext uri="{28A0092B-C50C-407E-A947-70E740481C1C}">
                <a14:useLocalDpi xmlns:a14="http://schemas.microsoft.com/office/drawing/2010/main" val="0"/>
              </a:ext>
            </a:extLst>
          </a:blip>
          <a:srcRect b="14961"/>
          <a:stretch/>
        </p:blipFill>
        <p:spPr>
          <a:xfrm>
            <a:off x="1402487" y="287575"/>
            <a:ext cx="9793088" cy="6245985"/>
          </a:xfrm>
          <a:prstGeom prst="rect">
            <a:avLst/>
          </a:prstGeom>
          <a:ln>
            <a:noFill/>
          </a:ln>
          <a:effectLst>
            <a:softEdge rad="112500"/>
          </a:effectLst>
        </p:spPr>
      </p:pic>
      <p:sp>
        <p:nvSpPr>
          <p:cNvPr id="6" name="四角形: 角を丸くする 5">
            <a:extLst>
              <a:ext uri="{FF2B5EF4-FFF2-40B4-BE49-F238E27FC236}">
                <a16:creationId xmlns:a16="http://schemas.microsoft.com/office/drawing/2014/main" id="{05AFE1FA-5233-4845-B04C-1A8A4A3B7B27}"/>
              </a:ext>
            </a:extLst>
          </p:cNvPr>
          <p:cNvSpPr/>
          <p:nvPr/>
        </p:nvSpPr>
        <p:spPr>
          <a:xfrm>
            <a:off x="996425" y="171125"/>
            <a:ext cx="10369153" cy="900336"/>
          </a:xfrm>
          <a:prstGeom prst="roundRect">
            <a:avLst/>
          </a:prstGeom>
          <a:solidFill>
            <a:srgbClr val="ABFFD1"/>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堀ノ内子供園は広々とした園庭と素晴らしい自然環境が自慢です</a:t>
            </a:r>
          </a:p>
        </p:txBody>
      </p:sp>
    </p:spTree>
    <p:extLst>
      <p:ext uri="{BB962C8B-B14F-4D97-AF65-F5344CB8AC3E}">
        <p14:creationId xmlns:p14="http://schemas.microsoft.com/office/powerpoint/2010/main" val="2373135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7588" y="292101"/>
            <a:ext cx="7481352" cy="1012825"/>
          </a:xfrm>
          <a:prstGeom prst="rect">
            <a:avLst/>
          </a:prstGeom>
          <a:effectLst/>
        </p:spPr>
        <p:txBody>
          <a:bodyPr vert="horz" lIns="91440" tIns="45720" rIns="91440" bIns="45720" rtlCol="0" anchor="ctr">
            <a:normAutofit fontScale="92500" lnSpcReduction="20000"/>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br>
              <a:rPr kumimoji="1" lang="ja-JP" altLang="en-US" sz="4000" b="0" i="0" u="none" strike="noStrike" kern="1200" cap="none" spc="0" normalizeH="0" baseline="0" noProof="0">
                <a:ln w="3175" cmpd="sng">
                  <a:noFill/>
                </a:ln>
                <a:solidFill>
                  <a:srgbClr val="FF0000"/>
                </a:solidFill>
                <a:effectLst/>
                <a:uLnTx/>
                <a:uFillTx/>
                <a:latin typeface="Garamond" panose="02020404030301010803"/>
                <a:ea typeface="ＭＳ Ｐゴシック" panose="020B0600070205080204" pitchFamily="50" charset="-128"/>
                <a:cs typeface="+mj-cs"/>
              </a:rPr>
            </a:br>
            <a:endParaRPr kumimoji="1" lang="ja-JP" altLang="en-US" sz="4000" b="0" i="0" u="none" strike="noStrike" kern="1200" cap="none" spc="0" normalizeH="0" baseline="0" noProof="0">
              <a:ln w="3175" cmpd="sng">
                <a:noFill/>
              </a:ln>
              <a:solidFill>
                <a:srgbClr val="FF0000"/>
              </a:solidFill>
              <a:effectLst/>
              <a:uLnTx/>
              <a:uFillTx/>
              <a:latin typeface="Garamond" panose="02020404030301010803"/>
              <a:ea typeface="ＭＳ Ｐゴシック" panose="020B0600070205080204" pitchFamily="50" charset="-128"/>
              <a:cs typeface="+mj-cs"/>
            </a:endParaRPr>
          </a:p>
        </p:txBody>
      </p:sp>
      <p:sp>
        <p:nvSpPr>
          <p:cNvPr id="3" name="Rectangle 3"/>
          <p:cNvSpPr txBox="1">
            <a:spLocks noChangeArrowheads="1"/>
          </p:cNvSpPr>
          <p:nvPr/>
        </p:nvSpPr>
        <p:spPr>
          <a:xfrm>
            <a:off x="1774826" y="1484314"/>
            <a:ext cx="8641655" cy="518477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rgbClr val="83992A"/>
              </a:buClr>
              <a:buSzPct val="115000"/>
              <a:buFontTx/>
              <a:buNone/>
              <a:tabLst/>
              <a:defRPr/>
            </a:pPr>
            <a:endParaRPr kumimoji="1" lang="ja-JP" altLang="en-US" sz="2400" b="0" i="0" u="none" strike="noStrike" kern="1200" cap="none" spc="0" normalizeH="0" baseline="0" noProof="0">
              <a:ln>
                <a:noFill/>
              </a:ln>
              <a:solidFill>
                <a:prstClr val="black">
                  <a:lumMod val="85000"/>
                  <a:lumOff val="15000"/>
                </a:prstClr>
              </a:solidFill>
              <a:effectLst/>
              <a:uLnTx/>
              <a:uFillTx/>
              <a:latin typeface="Garamond" panose="02020404030301010803"/>
              <a:ea typeface="ＭＳ Ｐ明朝" panose="02020600040205080304" pitchFamily="18" charset="-128"/>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1" lang="ja-JP" altLang="en-US" sz="2400" b="0" i="0" u="none" strike="noStrike" kern="1200" cap="none" spc="0" normalizeH="0" baseline="0" noProof="0">
              <a:ln>
                <a:noFill/>
              </a:ln>
              <a:solidFill>
                <a:prstClr val="black">
                  <a:lumMod val="85000"/>
                  <a:lumOff val="15000"/>
                </a:prstClr>
              </a:solidFill>
              <a:effectLst/>
              <a:uLnTx/>
              <a:uFillTx/>
              <a:latin typeface="Garamond" panose="02020404030301010803"/>
              <a:ea typeface="ＭＳ Ｐ明朝" panose="02020600040205080304" pitchFamily="18" charset="-128"/>
              <a:cs typeface="+mn-cs"/>
            </a:endParaRPr>
          </a:p>
        </p:txBody>
      </p:sp>
      <p:sp>
        <p:nvSpPr>
          <p:cNvPr id="4" name="Rectangle 3"/>
          <p:cNvSpPr txBox="1">
            <a:spLocks noChangeArrowheads="1"/>
          </p:cNvSpPr>
          <p:nvPr/>
        </p:nvSpPr>
        <p:spPr>
          <a:xfrm>
            <a:off x="718795" y="438150"/>
            <a:ext cx="10754409" cy="720725"/>
          </a:xfrm>
          <a:prstGeom prst="rect">
            <a:avLst/>
          </a:prstGeom>
          <a:solidFill>
            <a:srgbClr val="CCFFCC"/>
          </a:solidFill>
          <a:ln>
            <a:solidFill>
              <a:schemeClr val="tx1"/>
            </a:solidFill>
          </a:ln>
        </p:spPr>
        <p:txBody>
          <a:bodyPr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0" cap="none" spc="0" normalizeH="0" baseline="0" noProof="0" dirty="0">
                <a:ln>
                  <a:noFill/>
                </a:ln>
                <a:solidFill>
                  <a:srgbClr val="FF0066"/>
                </a:solidFill>
                <a:effectLst/>
                <a:uLnTx/>
                <a:uFillTx/>
                <a:latin typeface="Garamond" panose="02020404030301010803"/>
                <a:ea typeface="HGP創英角ﾎﾟｯﾌﾟ体" pitchFamily="50" charset="-128"/>
                <a:cs typeface="+mn-cs"/>
              </a:rPr>
              <a:t>堀ノ内子供園令和５年度の在籍数 </a:t>
            </a:r>
            <a:r>
              <a:rPr kumimoji="0" lang="en-US" altLang="ja-JP" sz="4000" b="1" i="0" u="none" strike="noStrike" kern="0" cap="none" spc="0" normalizeH="0" baseline="0" noProof="0" dirty="0">
                <a:ln>
                  <a:noFill/>
                </a:ln>
                <a:solidFill>
                  <a:srgbClr val="FF0066"/>
                </a:solidFill>
                <a:effectLst/>
                <a:uLnTx/>
                <a:uFillTx/>
                <a:latin typeface="Garamond" panose="02020404030301010803"/>
                <a:ea typeface="HGP創英角ﾎﾟｯﾌﾟ体" pitchFamily="50" charset="-128"/>
                <a:cs typeface="+mn-cs"/>
              </a:rPr>
              <a:t>(</a:t>
            </a:r>
            <a:r>
              <a:rPr kumimoji="0" lang="ja-JP" altLang="en-US" sz="4000" b="1" kern="0" dirty="0">
                <a:solidFill>
                  <a:srgbClr val="FF0066"/>
                </a:solidFill>
                <a:latin typeface="Garamond" panose="02020404030301010803"/>
                <a:ea typeface="HGP創英角ﾎﾟｯﾌﾟ体" pitchFamily="50" charset="-128"/>
              </a:rPr>
              <a:t>９</a:t>
            </a:r>
            <a:r>
              <a:rPr kumimoji="0" lang="en-US" altLang="ja-JP" sz="4000" b="1" i="0" u="none" strike="noStrike" kern="0" cap="none" spc="0" normalizeH="0" baseline="0" noProof="0" dirty="0">
                <a:ln>
                  <a:noFill/>
                </a:ln>
                <a:solidFill>
                  <a:srgbClr val="FF0066"/>
                </a:solidFill>
                <a:effectLst/>
                <a:uLnTx/>
                <a:uFillTx/>
                <a:latin typeface="Garamond" panose="02020404030301010803"/>
                <a:ea typeface="HGP創英角ﾎﾟｯﾌﾟ体" pitchFamily="50" charset="-128"/>
                <a:cs typeface="+mn-cs"/>
              </a:rPr>
              <a:t>/</a:t>
            </a:r>
            <a:r>
              <a:rPr kumimoji="0" lang="ja-JP" altLang="en-US" sz="4000" b="1" i="0" u="none" strike="noStrike" kern="0" cap="none" spc="0" normalizeH="0" baseline="0" noProof="0" dirty="0">
                <a:ln>
                  <a:noFill/>
                </a:ln>
                <a:solidFill>
                  <a:srgbClr val="FF0066"/>
                </a:solidFill>
                <a:effectLst/>
                <a:uLnTx/>
                <a:uFillTx/>
                <a:latin typeface="Garamond" panose="02020404030301010803"/>
                <a:ea typeface="HGP創英角ﾎﾟｯﾌﾟ体" pitchFamily="50" charset="-128"/>
                <a:cs typeface="+mn-cs"/>
              </a:rPr>
              <a:t>１現在</a:t>
            </a:r>
            <a:r>
              <a:rPr kumimoji="0" lang="en-US" altLang="ja-JP" sz="4000" b="1" i="0" u="none" strike="noStrike" kern="0" cap="none" spc="0" normalizeH="0" baseline="0" noProof="0" dirty="0">
                <a:ln>
                  <a:noFill/>
                </a:ln>
                <a:solidFill>
                  <a:srgbClr val="FF0066"/>
                </a:solidFill>
                <a:effectLst/>
                <a:uLnTx/>
                <a:uFillTx/>
                <a:latin typeface="Garamond" panose="02020404030301010803"/>
                <a:ea typeface="HGP創英角ﾎﾟｯﾌﾟ体" pitchFamily="50" charset="-128"/>
                <a:cs typeface="+mn-cs"/>
              </a:rPr>
              <a:t>)</a:t>
            </a:r>
            <a:endParaRPr kumimoji="0" lang="ja-JP" altLang="en-US" sz="4000" b="1" i="0" u="none" strike="noStrike" kern="0" cap="none" spc="0" normalizeH="0" baseline="0" noProof="0" dirty="0">
              <a:ln>
                <a:noFill/>
              </a:ln>
              <a:solidFill>
                <a:srgbClr val="FF0066"/>
              </a:solidFill>
              <a:effectLst/>
              <a:uLnTx/>
              <a:uFillTx/>
              <a:latin typeface="Garamond" panose="02020404030301010803"/>
              <a:ea typeface="HGS創英角ﾎﾟｯﾌﾟ体" pitchFamily="50" charset="-128"/>
              <a:cs typeface="+mn-cs"/>
            </a:endParaRPr>
          </a:p>
        </p:txBody>
      </p:sp>
      <p:graphicFrame>
        <p:nvGraphicFramePr>
          <p:cNvPr id="12" name="Group 57"/>
          <p:cNvGraphicFramePr>
            <a:graphicFrameLocks noGrp="1"/>
          </p:cNvGraphicFramePr>
          <p:nvPr>
            <p:extLst>
              <p:ext uri="{D42A27DB-BD31-4B8C-83A1-F6EECF244321}">
                <p14:modId xmlns:p14="http://schemas.microsoft.com/office/powerpoint/2010/main" val="1855981231"/>
              </p:ext>
            </p:extLst>
          </p:nvPr>
        </p:nvGraphicFramePr>
        <p:xfrm>
          <a:off x="1850757" y="1664694"/>
          <a:ext cx="8355013" cy="5004395"/>
        </p:xfrm>
        <a:graphic>
          <a:graphicData uri="http://schemas.openxmlformats.org/drawingml/2006/table">
            <a:tbl>
              <a:tblPr/>
              <a:tblGrid>
                <a:gridCol w="1584469">
                  <a:extLst>
                    <a:ext uri="{9D8B030D-6E8A-4147-A177-3AD203B41FA5}">
                      <a16:colId xmlns:a16="http://schemas.microsoft.com/office/drawing/2014/main" val="20000"/>
                    </a:ext>
                  </a:extLst>
                </a:gridCol>
                <a:gridCol w="2256848">
                  <a:extLst>
                    <a:ext uri="{9D8B030D-6E8A-4147-A177-3AD203B41FA5}">
                      <a16:colId xmlns:a16="http://schemas.microsoft.com/office/drawing/2014/main" val="20001"/>
                    </a:ext>
                  </a:extLst>
                </a:gridCol>
                <a:gridCol w="2256848">
                  <a:extLst>
                    <a:ext uri="{9D8B030D-6E8A-4147-A177-3AD203B41FA5}">
                      <a16:colId xmlns:a16="http://schemas.microsoft.com/office/drawing/2014/main" val="20002"/>
                    </a:ext>
                  </a:extLst>
                </a:gridCol>
                <a:gridCol w="2256848">
                  <a:extLst>
                    <a:ext uri="{9D8B030D-6E8A-4147-A177-3AD203B41FA5}">
                      <a16:colId xmlns:a16="http://schemas.microsoft.com/office/drawing/2014/main" val="20003"/>
                    </a:ext>
                  </a:extLst>
                </a:gridCol>
              </a:tblGrid>
              <a:tr h="645857">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26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学 　 級</a:t>
                      </a: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600" b="0" i="0" u="none" strike="noStrike" cap="none" normalizeH="0" baseline="0" dirty="0">
                          <a:ln>
                            <a:noFill/>
                          </a:ln>
                          <a:solidFill>
                            <a:schemeClr val="tx1"/>
                          </a:solidFill>
                          <a:effectLst/>
                          <a:latin typeface="Arial" charset="0"/>
                          <a:ea typeface="HGSｺﾞｼｯｸE" pitchFamily="50" charset="-128"/>
                          <a:cs typeface="Times New Roman" pitchFamily="18" charset="0"/>
                        </a:rPr>
                        <a:t> </a:t>
                      </a:r>
                      <a:endParaRPr kumimoji="1" lang="ja-JP" altLang="en-US" sz="26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endParaRPr>
                    </a:p>
                  </a:txBody>
                  <a:tcPr marL="91443" marR="91443" marT="45715" marB="45715"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BFFD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26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3</a:t>
                      </a:r>
                      <a:r>
                        <a:rPr kumimoji="1" lang="ja-JP" altLang="en-US" sz="26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歳児</a:t>
                      </a:r>
                    </a:p>
                  </a:txBody>
                  <a:tcPr marL="91443" marR="91443" marT="45715" marB="4571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FFD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26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4</a:t>
                      </a:r>
                      <a:r>
                        <a:rPr kumimoji="1" lang="ja-JP" altLang="en-US" sz="26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歳児</a:t>
                      </a:r>
                    </a:p>
                  </a:txBody>
                  <a:tcPr marL="91443" marR="91443"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FFD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26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5</a:t>
                      </a:r>
                      <a:r>
                        <a:rPr kumimoji="1" lang="ja-JP" altLang="en-US" sz="26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歳児</a:t>
                      </a:r>
                    </a:p>
                  </a:txBody>
                  <a:tcPr marL="91443" marR="91443" marT="45715" marB="45715"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BFFD1"/>
                    </a:solidFill>
                  </a:tcPr>
                </a:tc>
                <a:extLst>
                  <a:ext uri="{0D108BD9-81ED-4DB2-BD59-A6C34878D82A}">
                    <a16:rowId xmlns:a16="http://schemas.microsoft.com/office/drawing/2014/main" val="10000"/>
                  </a:ext>
                </a:extLst>
              </a:tr>
              <a:tr h="710983">
                <a:tc vMerge="1">
                  <a:txBody>
                    <a:bodyPr/>
                    <a:lstStyle/>
                    <a:p>
                      <a:endParaRPr kumimoji="1" lang="ja-JP"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うさぎ組</a:t>
                      </a:r>
                    </a:p>
                  </a:txBody>
                  <a:tcPr marL="91443" marR="91443" marT="45715" marB="4571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BFFD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err="1">
                          <a:ln>
                            <a:noFill/>
                          </a:ln>
                          <a:solidFill>
                            <a:schemeClr val="tx1"/>
                          </a:solidFill>
                          <a:effectLst/>
                          <a:latin typeface="HGSｺﾞｼｯｸE" pitchFamily="50" charset="-128"/>
                          <a:ea typeface="HGSｺﾞｼｯｸE" pitchFamily="50" charset="-128"/>
                          <a:cs typeface="Times New Roman" pitchFamily="18" charset="0"/>
                        </a:rPr>
                        <a:t>ぱんだ</a:t>
                      </a:r>
                      <a:r>
                        <a:rPr kumimoji="1" lang="ja-JP" altLang="en-US" sz="18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組</a:t>
                      </a:r>
                    </a:p>
                  </a:txBody>
                  <a:tcPr marL="91443" marR="91443"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BFFD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err="1">
                          <a:ln>
                            <a:noFill/>
                          </a:ln>
                          <a:solidFill>
                            <a:schemeClr val="tx1"/>
                          </a:solidFill>
                          <a:effectLst/>
                          <a:latin typeface="HGSｺﾞｼｯｸE" pitchFamily="50" charset="-128"/>
                          <a:ea typeface="HGSｺﾞｼｯｸE" pitchFamily="50" charset="-128"/>
                          <a:cs typeface="Times New Roman" pitchFamily="18" charset="0"/>
                        </a:rPr>
                        <a:t>きりん</a:t>
                      </a:r>
                      <a:r>
                        <a:rPr kumimoji="1" lang="ja-JP" altLang="en-US" sz="18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組</a:t>
                      </a:r>
                    </a:p>
                  </a:txBody>
                  <a:tcPr marL="91443" marR="91443" marT="45715" marB="4571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BFFD1"/>
                    </a:solidFill>
                  </a:tcPr>
                </a:tc>
                <a:extLst>
                  <a:ext uri="{0D108BD9-81ED-4DB2-BD59-A6C34878D82A}">
                    <a16:rowId xmlns:a16="http://schemas.microsoft.com/office/drawing/2014/main" val="10001"/>
                  </a:ext>
                </a:extLst>
              </a:tr>
              <a:tr h="91915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26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定 　員</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20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a:t>
                      </a:r>
                      <a:r>
                        <a:rPr kumimoji="1" lang="ja-JP" altLang="en-US" sz="20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長時間</a:t>
                      </a:r>
                      <a:r>
                        <a:rPr kumimoji="1" lang="en-US" altLang="ja-JP" sz="20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14)</a:t>
                      </a:r>
                      <a:endParaRPr kumimoji="1" lang="ja-JP" altLang="en-US" sz="20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endParaRPr>
                    </a:p>
                  </a:txBody>
                  <a:tcPr marL="91443" marR="91443" marT="45715" marB="45715"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FFD1"/>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ja-JP"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rPr>
                        <a:t>23</a:t>
                      </a:r>
                      <a:endParaRPr kumimoji="1" lang="ja-JP" altLang="en-US"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endParaRPr>
                    </a:p>
                  </a:txBody>
                  <a:tcPr marL="91443" marR="91443" marT="45715" marB="4571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FFD1"/>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ja-JP"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rPr>
                        <a:t>35</a:t>
                      </a:r>
                      <a:endParaRPr kumimoji="1" lang="ja-JP" altLang="en-US"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endParaRPr>
                    </a:p>
                  </a:txBody>
                  <a:tcPr marL="91443" marR="91443"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FFD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rPr>
                        <a:t>35</a:t>
                      </a:r>
                      <a:endParaRPr kumimoji="1" lang="ja-JP" altLang="en-US"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endParaRPr>
                    </a:p>
                  </a:txBody>
                  <a:tcPr marL="91443" marR="91443" marT="45715" marB="4571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FFD1"/>
                    </a:solidFill>
                  </a:tcPr>
                </a:tc>
                <a:extLst>
                  <a:ext uri="{0D108BD9-81ED-4DB2-BD59-A6C34878D82A}">
                    <a16:rowId xmlns:a16="http://schemas.microsoft.com/office/drawing/2014/main" val="10002"/>
                  </a:ext>
                </a:extLst>
              </a:tr>
              <a:tr h="17660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26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在籍数</a:t>
                      </a:r>
                      <a:endParaRPr kumimoji="1" lang="en-US" altLang="ja-JP" sz="26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24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a:t>
                      </a:r>
                      <a:r>
                        <a:rPr kumimoji="1" lang="ja-JP" altLang="en-US" sz="24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長時間の人数</a:t>
                      </a:r>
                      <a:r>
                        <a:rPr kumimoji="1" lang="en-US" altLang="ja-JP" sz="24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rPr>
                        <a:t>)</a:t>
                      </a:r>
                      <a:endParaRPr kumimoji="1" lang="ja-JP" altLang="en-US" sz="24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endParaRPr>
                    </a:p>
                  </a:txBody>
                  <a:tcPr marL="91443" marR="91443" marT="45715" marB="45715"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FFD1"/>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ja-JP" altLang="en-US"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rPr>
                        <a:t>９</a:t>
                      </a:r>
                    </a:p>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ja-JP"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rPr>
                        <a:t>(</a:t>
                      </a:r>
                      <a:r>
                        <a:rPr kumimoji="1" lang="ja-JP" altLang="en-US"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rPr>
                        <a:t>２</a:t>
                      </a:r>
                      <a:r>
                        <a:rPr kumimoji="1" lang="en-US" altLang="ja-JP"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rPr>
                        <a:t>)</a:t>
                      </a:r>
                      <a:endParaRPr kumimoji="1" lang="ja-JP" altLang="en-US"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endParaRPr>
                    </a:p>
                  </a:txBody>
                  <a:tcPr marL="91443" marR="91443" marT="45715" marB="4571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FFD1"/>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ja-JP" altLang="en-US"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rPr>
                        <a:t>２５</a:t>
                      </a:r>
                      <a:endParaRPr kumimoji="1" lang="en-US" altLang="ja-JP"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endParaRPr>
                    </a:p>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ja-JP"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rPr>
                        <a:t>(1</a:t>
                      </a:r>
                      <a:r>
                        <a:rPr kumimoji="1" lang="ja-JP" altLang="en-US"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rPr>
                        <a:t>４</a:t>
                      </a:r>
                      <a:r>
                        <a:rPr kumimoji="1" lang="en-US" altLang="ja-JP"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rPr>
                        <a:t>)</a:t>
                      </a:r>
                      <a:endParaRPr kumimoji="1" lang="ja-JP" altLang="en-US"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endParaRPr>
                    </a:p>
                  </a:txBody>
                  <a:tcPr marL="91443" marR="91443"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FFD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rPr>
                        <a:t>２３</a:t>
                      </a:r>
                      <a:endParaRPr kumimoji="1" lang="en-US" altLang="ja-JP"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rPr>
                        <a:t>(1</a:t>
                      </a:r>
                      <a:r>
                        <a:rPr kumimoji="1" lang="ja-JP" altLang="en-US"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rPr>
                        <a:t>１</a:t>
                      </a:r>
                      <a:r>
                        <a:rPr kumimoji="1" lang="en-US" altLang="ja-JP"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rPr>
                        <a:t>)</a:t>
                      </a:r>
                    </a:p>
                  </a:txBody>
                  <a:tcPr marL="91443" marR="91443" marT="45715" marB="4571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FFD1"/>
                    </a:solidFill>
                  </a:tcPr>
                </a:tc>
                <a:extLst>
                  <a:ext uri="{0D108BD9-81ED-4DB2-BD59-A6C34878D82A}">
                    <a16:rowId xmlns:a16="http://schemas.microsoft.com/office/drawing/2014/main" val="10003"/>
                  </a:ext>
                </a:extLst>
              </a:tr>
              <a:tr h="962360">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ja-JP" altLang="en-US" sz="2600" b="0" i="0" u="none" strike="noStrike" cap="none" normalizeH="0" baseline="0" dirty="0">
                        <a:ln>
                          <a:noFill/>
                        </a:ln>
                        <a:solidFill>
                          <a:schemeClr val="tx1"/>
                        </a:solidFill>
                        <a:effectLst/>
                        <a:latin typeface="HGSｺﾞｼｯｸE" pitchFamily="50" charset="-128"/>
                        <a:ea typeface="HGSｺﾞｼｯｸE" pitchFamily="50" charset="-128"/>
                        <a:cs typeface="Times New Roman" pitchFamily="18" charset="0"/>
                      </a:endParaRPr>
                    </a:p>
                  </a:txBody>
                  <a:tcPr marL="91443" marR="91443" marT="45715" marB="45715" anchor="ctr" horzOverflow="overflow">
                    <a:lnL w="25400" cap="flat" cmpd="sng" algn="ctr">
                      <a:noFill/>
                      <a:prstDash val="solid"/>
                      <a:round/>
                      <a:headEnd type="none" w="med" len="med"/>
                      <a:tailEnd type="none" w="med" len="med"/>
                    </a:lnL>
                    <a:lnR w="254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ctr" latinLnBrk="0" hangingPunct="0">
                        <a:lnSpc>
                          <a:spcPct val="100000"/>
                        </a:lnSpc>
                        <a:spcBef>
                          <a:spcPct val="0"/>
                        </a:spcBef>
                        <a:spcAft>
                          <a:spcPct val="0"/>
                        </a:spcAft>
                        <a:buClrTx/>
                        <a:buSzTx/>
                        <a:buFontTx/>
                        <a:buNone/>
                        <a:tabLst/>
                      </a:pPr>
                      <a:endParaRPr kumimoji="1" lang="ja-JP" altLang="en-US"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ctr" latinLnBrk="0" hangingPunct="0">
                        <a:lnSpc>
                          <a:spcPct val="100000"/>
                        </a:lnSpc>
                        <a:spcBef>
                          <a:spcPct val="0"/>
                        </a:spcBef>
                        <a:spcAft>
                          <a:spcPct val="0"/>
                        </a:spcAft>
                        <a:buClrTx/>
                        <a:buSzTx/>
                        <a:buFontTx/>
                        <a:buNone/>
                        <a:tabLst/>
                      </a:pPr>
                      <a:endParaRPr kumimoji="1" lang="ja-JP" altLang="en-US"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ja-JP" altLang="en-US" sz="2600" b="0" i="0" u="none" strike="noStrike" cap="none" normalizeH="0" baseline="0" dirty="0">
                        <a:ln>
                          <a:noFill/>
                        </a:ln>
                        <a:solidFill>
                          <a:schemeClr val="tx1"/>
                        </a:solidFill>
                        <a:effectLst/>
                        <a:latin typeface="HGP創英角ｺﾞｼｯｸUB" pitchFamily="50" charset="-128"/>
                        <a:ea typeface="HGP創英角ｺﾞｼｯｸUB" pitchFamily="50"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5" name="図 6" descr="T1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025" y="5013176"/>
            <a:ext cx="1286251"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7" descr="T1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5347" y="5157192"/>
            <a:ext cx="1344502"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412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225620" y="347292"/>
            <a:ext cx="6360433" cy="711355"/>
          </a:xfrm>
          <a:prstGeom prst="rect">
            <a:avLst/>
          </a:prstGeom>
          <a:solidFill>
            <a:srgbClr val="CCFFCC"/>
          </a:solidFill>
          <a:ln>
            <a:solidFill>
              <a:schemeClr val="tx1"/>
            </a:solidFill>
            <a:miter lim="800000"/>
            <a:headEnd/>
            <a:tailEnd/>
          </a:ln>
        </p:spPr>
        <p:txBody>
          <a:bodyPr anchor="b"/>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dirty="0">
                <a:ln w="3175" cmpd="sng">
                  <a:noFill/>
                </a:ln>
                <a:solidFill>
                  <a:srgbClr val="FF0066"/>
                </a:solidFill>
                <a:effectLst/>
                <a:uLnTx/>
                <a:uFillTx/>
                <a:latin typeface="Garamond" panose="02020404030301010803"/>
                <a:ea typeface="HGP創英角ﾎﾟｯﾌﾟ体" panose="040B0A00000000000000" pitchFamily="50" charset="-128"/>
                <a:cs typeface="+mj-cs"/>
              </a:rPr>
              <a:t>今年度、堀ノ内子供園</a:t>
            </a:r>
            <a:r>
              <a:rPr kumimoji="1" lang="ja-JP" altLang="en-US" sz="3200" b="1" i="0" u="none" strike="noStrike" kern="1200" cap="none" spc="0" normalizeH="0" baseline="0" noProof="0" dirty="0">
                <a:ln w="3175" cmpd="sng">
                  <a:noFill/>
                </a:ln>
                <a:solidFill>
                  <a:srgbClr val="FF0066"/>
                </a:solidFill>
                <a:effectLst/>
                <a:uLnTx/>
                <a:uFillTx/>
                <a:latin typeface="Garamond" panose="02020404030301010803"/>
                <a:ea typeface="HGS創英角ﾎﾟｯﾌﾟ体" panose="040B0A00000000000000" pitchFamily="50" charset="-128"/>
                <a:cs typeface="+mj-cs"/>
              </a:rPr>
              <a:t>のスタッフ</a:t>
            </a:r>
          </a:p>
        </p:txBody>
      </p:sp>
      <p:sp>
        <p:nvSpPr>
          <p:cNvPr id="3" name="Oval 3"/>
          <p:cNvSpPr>
            <a:spLocks noChangeArrowheads="1"/>
          </p:cNvSpPr>
          <p:nvPr/>
        </p:nvSpPr>
        <p:spPr bwMode="auto">
          <a:xfrm>
            <a:off x="1699622" y="1787066"/>
            <a:ext cx="2092889" cy="1444292"/>
          </a:xfrm>
          <a:prstGeom prst="ellipse">
            <a:avLst/>
          </a:prstGeom>
          <a:solidFill>
            <a:srgbClr val="FFCC99"/>
          </a:soli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panose="020B0600070205080204" pitchFamily="50" charset="-128"/>
                <a:cs typeface="+mn-cs"/>
              </a:rPr>
              <a:t>専任園長</a:t>
            </a:r>
          </a:p>
        </p:txBody>
      </p:sp>
      <p:sp>
        <p:nvSpPr>
          <p:cNvPr id="4" name="Oval 4"/>
          <p:cNvSpPr>
            <a:spLocks noChangeArrowheads="1"/>
          </p:cNvSpPr>
          <p:nvPr/>
        </p:nvSpPr>
        <p:spPr bwMode="auto">
          <a:xfrm>
            <a:off x="4130354" y="1551911"/>
            <a:ext cx="4023287" cy="2223297"/>
          </a:xfrm>
          <a:prstGeom prst="ellipse">
            <a:avLst/>
          </a:prstGeom>
          <a:solidFill>
            <a:srgbClr val="FFCC99"/>
          </a:soli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panose="020B0600070205080204" pitchFamily="50" charset="-128"/>
                <a:cs typeface="+mn-cs"/>
              </a:rPr>
              <a:t>≪保育者≫</a:t>
            </a:r>
            <a:endParaRPr kumimoji="1" lang="en-US" altLang="ja-JP"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panose="020B0600070205080204" pitchFamily="50" charset="-128"/>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1" lang="en-US" altLang="ja-JP"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panose="020B0600070205080204" pitchFamily="50" charset="-128"/>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panose="020B0600070205080204" pitchFamily="50" charset="-128"/>
                <a:cs typeface="+mn-cs"/>
              </a:rPr>
              <a:t>幼稚園教諭</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panose="020B0600070205080204" pitchFamily="50" charset="-128"/>
                <a:cs typeface="+mn-cs"/>
              </a:rPr>
              <a:t>子供園保育士</a:t>
            </a:r>
            <a:endParaRPr kumimoji="1" lang="en-US" altLang="ja-JP"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panose="020B0600070205080204" pitchFamily="50" charset="-128"/>
              <a:cs typeface="+mn-cs"/>
            </a:endParaRPr>
          </a:p>
        </p:txBody>
      </p:sp>
      <p:sp>
        <p:nvSpPr>
          <p:cNvPr id="6" name="Oval 7"/>
          <p:cNvSpPr>
            <a:spLocks noChangeArrowheads="1"/>
          </p:cNvSpPr>
          <p:nvPr/>
        </p:nvSpPr>
        <p:spPr bwMode="auto">
          <a:xfrm>
            <a:off x="8289983" y="3851367"/>
            <a:ext cx="2592139" cy="1872133"/>
          </a:xfrm>
          <a:prstGeom prst="ellipse">
            <a:avLst/>
          </a:prstGeom>
          <a:solidFill>
            <a:srgbClr val="FFCC99"/>
          </a:soli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panose="020B0600070205080204" pitchFamily="50" charset="-128"/>
                <a:cs typeface="+mn-cs"/>
              </a:rPr>
              <a:t>朝保育補助</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panose="020B0600070205080204" pitchFamily="50" charset="-128"/>
                <a:cs typeface="+mn-cs"/>
              </a:rPr>
              <a:t>一時保育補助</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panose="020B0600070205080204" pitchFamily="50" charset="-128"/>
                <a:cs typeface="+mn-cs"/>
              </a:rPr>
              <a:t>夕保育補助</a:t>
            </a:r>
          </a:p>
        </p:txBody>
      </p:sp>
      <p:sp>
        <p:nvSpPr>
          <p:cNvPr id="7" name="Oval 8"/>
          <p:cNvSpPr>
            <a:spLocks noChangeArrowheads="1"/>
          </p:cNvSpPr>
          <p:nvPr/>
        </p:nvSpPr>
        <p:spPr bwMode="auto">
          <a:xfrm>
            <a:off x="1849524" y="4026537"/>
            <a:ext cx="2460712" cy="1696963"/>
          </a:xfrm>
          <a:prstGeom prst="ellipse">
            <a:avLst/>
          </a:prstGeom>
          <a:solidFill>
            <a:srgbClr val="FFCC99"/>
          </a:soli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panose="020B0600070205080204" pitchFamily="50" charset="-128"/>
                <a:cs typeface="+mn-cs"/>
              </a:rPr>
              <a:t>用務主事</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panose="020B0600070205080204" pitchFamily="50" charset="-128"/>
                <a:cs typeface="+mn-cs"/>
              </a:rPr>
              <a:t>調理主事</a:t>
            </a:r>
          </a:p>
        </p:txBody>
      </p:sp>
      <p:pic>
        <p:nvPicPr>
          <p:cNvPr id="8" name="図 8" descr="052_14.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6969" y="4046961"/>
            <a:ext cx="1838250" cy="185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5">
            <a:extLst>
              <a:ext uri="{FF2B5EF4-FFF2-40B4-BE49-F238E27FC236}">
                <a16:creationId xmlns:a16="http://schemas.microsoft.com/office/drawing/2014/main" id="{765A7706-F914-42F9-A14B-C61C6DBFF48F}"/>
              </a:ext>
            </a:extLst>
          </p:cNvPr>
          <p:cNvSpPr>
            <a:spLocks noChangeArrowheads="1"/>
          </p:cNvSpPr>
          <p:nvPr/>
        </p:nvSpPr>
        <p:spPr bwMode="auto">
          <a:xfrm>
            <a:off x="8641983" y="1864240"/>
            <a:ext cx="2240139" cy="1289944"/>
          </a:xfrm>
          <a:prstGeom prst="ellipse">
            <a:avLst/>
          </a:prstGeom>
          <a:solidFill>
            <a:srgbClr val="FFCC99"/>
          </a:soli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panose="020B0600070205080204" pitchFamily="50" charset="-128"/>
                <a:cs typeface="+mn-cs"/>
              </a:rPr>
              <a:t>介助員</a:t>
            </a:r>
          </a:p>
        </p:txBody>
      </p:sp>
    </p:spTree>
    <p:extLst>
      <p:ext uri="{BB962C8B-B14F-4D97-AF65-F5344CB8AC3E}">
        <p14:creationId xmlns:p14="http://schemas.microsoft.com/office/powerpoint/2010/main" val="1271021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Text Box 13"/>
          <p:cNvSpPr txBox="1">
            <a:spLocks noChangeArrowheads="1"/>
          </p:cNvSpPr>
          <p:nvPr/>
        </p:nvSpPr>
        <p:spPr bwMode="auto">
          <a:xfrm>
            <a:off x="3546062" y="-31795"/>
            <a:ext cx="525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Arial" panose="020B0604020202020204" pitchFamily="34" charset="0"/>
                <a:ea typeface="HG丸ｺﾞｼｯｸM-PRO" panose="020F0600000000000000" pitchFamily="50" charset="-128"/>
                <a:cs typeface="+mn-cs"/>
              </a:rPr>
              <a:t>堀ノ内子供園の教育目標</a:t>
            </a:r>
          </a:p>
        </p:txBody>
      </p:sp>
      <p:sp>
        <p:nvSpPr>
          <p:cNvPr id="16392" name="Oval 25"/>
          <p:cNvSpPr>
            <a:spLocks noChangeArrowheads="1"/>
          </p:cNvSpPr>
          <p:nvPr/>
        </p:nvSpPr>
        <p:spPr bwMode="auto">
          <a:xfrm>
            <a:off x="4658000" y="2941877"/>
            <a:ext cx="2391625" cy="1596255"/>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ja-JP" altLang="en-US" sz="2500" b="1" dirty="0">
                <a:solidFill>
                  <a:prstClr val="black"/>
                </a:solidFill>
                <a:ea typeface="HG丸ｺﾞｼｯｸM-PRO" panose="020F0600000000000000" pitchFamily="50" charset="-128"/>
              </a:rPr>
              <a:t>こころ</a:t>
            </a:r>
            <a:endParaRPr lang="en-US" altLang="ja-JP" sz="2500" b="1" dirty="0">
              <a:solidFill>
                <a:prstClr val="black"/>
              </a:solidFill>
              <a:ea typeface="HG丸ｺﾞｼｯｸM-PRO" panose="020F0600000000000000" pitchFamily="50" charset="-128"/>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ja-JP" altLang="en-US" sz="2500" b="1" dirty="0">
                <a:solidFill>
                  <a:prstClr val="black"/>
                </a:solidFill>
                <a:ea typeface="HG丸ｺﾞｼｯｸM-PRO" panose="020F0600000000000000" pitchFamily="50" charset="-128"/>
              </a:rPr>
              <a:t>ゆたかな子</a:t>
            </a:r>
            <a:endParaRPr kumimoji="1" lang="en-US" altLang="ja-JP" sz="2500" b="1" i="0" u="none" strike="noStrike" kern="1200" cap="none" spc="0" normalizeH="0" baseline="0" noProof="0" dirty="0">
              <a:ln>
                <a:noFill/>
              </a:ln>
              <a:solidFill>
                <a:prstClr val="black"/>
              </a:solidFill>
              <a:effectLst/>
              <a:uLnTx/>
              <a:uFillTx/>
              <a:latin typeface="Arial" panose="020B0604020202020204" pitchFamily="34" charset="0"/>
              <a:ea typeface="HG丸ｺﾞｼｯｸM-PRO" panose="020F0600000000000000" pitchFamily="50" charset="-128"/>
              <a:cs typeface="+mn-cs"/>
            </a:endParaRPr>
          </a:p>
        </p:txBody>
      </p:sp>
      <p:sp>
        <p:nvSpPr>
          <p:cNvPr id="16395" name="Oval 30"/>
          <p:cNvSpPr>
            <a:spLocks noChangeArrowheads="1"/>
          </p:cNvSpPr>
          <p:nvPr/>
        </p:nvSpPr>
        <p:spPr bwMode="auto">
          <a:xfrm>
            <a:off x="7608049" y="2882442"/>
            <a:ext cx="2391625" cy="1655691"/>
          </a:xfrm>
          <a:prstGeom prst="ellipse">
            <a:avLst/>
          </a:prstGeom>
          <a:solidFill>
            <a:srgbClr val="00FFFF"/>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500" b="1" i="0" u="none" strike="noStrike" kern="1200" cap="none" spc="0" normalizeH="0" baseline="0" noProof="0" dirty="0">
                <a:ln>
                  <a:noFill/>
                </a:ln>
                <a:solidFill>
                  <a:prstClr val="black"/>
                </a:solidFill>
                <a:effectLst/>
                <a:uLnTx/>
                <a:uFillTx/>
                <a:latin typeface="Arial" panose="020B0604020202020204" pitchFamily="34" charset="0"/>
                <a:ea typeface="HG丸ｺﾞｼｯｸM-PRO" panose="020F0600000000000000" pitchFamily="50" charset="-128"/>
                <a:cs typeface="+mn-cs"/>
              </a:rPr>
              <a:t>よく</a:t>
            </a:r>
            <a:endParaRPr kumimoji="1" lang="en-US" altLang="ja-JP" sz="2500" b="1" i="0" u="none" strike="noStrike" kern="1200" cap="none" spc="0" normalizeH="0" baseline="0" noProof="0" dirty="0">
              <a:ln>
                <a:noFill/>
              </a:ln>
              <a:solidFill>
                <a:prstClr val="black"/>
              </a:solidFill>
              <a:effectLst/>
              <a:uLnTx/>
              <a:uFillTx/>
              <a:latin typeface="Arial" panose="020B0604020202020204" pitchFamily="34" charset="0"/>
              <a:ea typeface="HG丸ｺﾞｼｯｸM-PRO" panose="020F0600000000000000" pitchFamily="50" charset="-128"/>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500" b="1" i="0" u="none" strike="noStrike" kern="1200" cap="none" spc="0" normalizeH="0" baseline="0" noProof="0" dirty="0">
                <a:ln>
                  <a:noFill/>
                </a:ln>
                <a:solidFill>
                  <a:prstClr val="black"/>
                </a:solidFill>
                <a:effectLst/>
                <a:uLnTx/>
                <a:uFillTx/>
                <a:latin typeface="Arial" panose="020B0604020202020204" pitchFamily="34" charset="0"/>
                <a:ea typeface="HG丸ｺﾞｼｯｸM-PRO" panose="020F0600000000000000" pitchFamily="50" charset="-128"/>
                <a:cs typeface="+mn-cs"/>
              </a:rPr>
              <a:t>かんがえる子</a:t>
            </a:r>
          </a:p>
        </p:txBody>
      </p:sp>
      <p:sp>
        <p:nvSpPr>
          <p:cNvPr id="13" name="Oval 14"/>
          <p:cNvSpPr>
            <a:spLocks noChangeArrowheads="1"/>
          </p:cNvSpPr>
          <p:nvPr/>
        </p:nvSpPr>
        <p:spPr bwMode="auto">
          <a:xfrm>
            <a:off x="1800035" y="2882442"/>
            <a:ext cx="2179298" cy="1596255"/>
          </a:xfrm>
          <a:prstGeom prst="ellipse">
            <a:avLst/>
          </a:prstGeom>
          <a:solidFill>
            <a:srgbClr val="57FFA3"/>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500" b="1" i="0" u="none" strike="noStrike" kern="1200" cap="none" spc="0" normalizeH="0" baseline="0" noProof="0" dirty="0">
                <a:ln>
                  <a:noFill/>
                </a:ln>
                <a:solidFill>
                  <a:prstClr val="black"/>
                </a:solidFill>
                <a:effectLst/>
                <a:uLnTx/>
                <a:uFillTx/>
                <a:latin typeface="Arial" panose="020B0604020202020204" pitchFamily="34" charset="0"/>
                <a:ea typeface="HG丸ｺﾞｼｯｸM-PRO" panose="020F0600000000000000" pitchFamily="50" charset="-128"/>
                <a:cs typeface="+mn-cs"/>
              </a:rPr>
              <a:t>いきいきと</a:t>
            </a:r>
            <a:endParaRPr kumimoji="1" lang="en-US" altLang="ja-JP" sz="2500" b="1" i="0" u="none" strike="noStrike" kern="1200" cap="none" spc="0" normalizeH="0" baseline="0" noProof="0" dirty="0">
              <a:ln>
                <a:noFill/>
              </a:ln>
              <a:solidFill>
                <a:prstClr val="black"/>
              </a:solidFill>
              <a:effectLst/>
              <a:uLnTx/>
              <a:uFillTx/>
              <a:latin typeface="Arial" panose="020B0604020202020204" pitchFamily="34" charset="0"/>
              <a:ea typeface="HG丸ｺﾞｼｯｸM-PRO" panose="020F0600000000000000" pitchFamily="50" charset="-128"/>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500" b="1" i="0" u="none" strike="noStrike" kern="1200" cap="none" spc="0" normalizeH="0" baseline="0" noProof="0" dirty="0">
                <a:ln>
                  <a:noFill/>
                </a:ln>
                <a:solidFill>
                  <a:prstClr val="black"/>
                </a:solidFill>
                <a:effectLst/>
                <a:uLnTx/>
                <a:uFillTx/>
                <a:latin typeface="Arial" panose="020B0604020202020204" pitchFamily="34" charset="0"/>
                <a:ea typeface="HG丸ｺﾞｼｯｸM-PRO" panose="020F0600000000000000" pitchFamily="50" charset="-128"/>
                <a:cs typeface="+mn-cs"/>
              </a:rPr>
              <a:t>あそぶ子</a:t>
            </a:r>
          </a:p>
        </p:txBody>
      </p:sp>
      <p:sp>
        <p:nvSpPr>
          <p:cNvPr id="2" name="テキスト ボックス 1"/>
          <p:cNvSpPr txBox="1"/>
          <p:nvPr/>
        </p:nvSpPr>
        <p:spPr>
          <a:xfrm>
            <a:off x="805043" y="1447417"/>
            <a:ext cx="10393251" cy="83099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一人一人の幼児が、主体的に遊びや生活を通して豊かな体験を積み重ね、様々な人や友達と</a:t>
            </a:r>
            <a:r>
              <a:rPr lang="ja-JP" altLang="en-US" sz="2400" b="1" dirty="0">
                <a:solidFill>
                  <a:prstClr val="black"/>
                </a:solidFill>
                <a:latin typeface="ＭＳ Ｐゴシック" panose="020B0600070205080204" pitchFamily="50" charset="-128"/>
                <a:ea typeface="ＭＳ Ｐゴシック" panose="020B0600070205080204" pitchFamily="50" charset="-128"/>
              </a:rPr>
              <a:t>関り、健康で人間性豊かな子どもに育つことを目標とする。</a:t>
            </a:r>
            <a:endPar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3068295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雲 2"/>
          <p:cNvSpPr/>
          <p:nvPr/>
        </p:nvSpPr>
        <p:spPr>
          <a:xfrm>
            <a:off x="1807940" y="1779367"/>
            <a:ext cx="8667912" cy="2366888"/>
          </a:xfrm>
          <a:prstGeom prst="cloud">
            <a:avLst/>
          </a:prstGeom>
          <a:solidFill>
            <a:srgbClr val="ABFFD1"/>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　</a:t>
            </a:r>
            <a:r>
              <a:rPr kumimoji="1" lang="ja-JP" altLang="en-US" sz="48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遊びの中の学び</a:t>
            </a:r>
            <a:endParaRPr kumimoji="1" lang="en-US" altLang="ja-JP" sz="48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rPr>
              <a:t>　　　</a:t>
            </a:r>
            <a:r>
              <a:rPr kumimoji="1" lang="ja-JP" altLang="en-US" sz="3600" b="0"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rPr>
              <a:t>を大切にしています。</a:t>
            </a:r>
            <a:endParaRPr kumimoji="1" lang="en-US" altLang="ja-JP" sz="3600" b="0"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endParaRPr>
          </a:p>
        </p:txBody>
      </p:sp>
      <p:sp>
        <p:nvSpPr>
          <p:cNvPr id="4" name="タイトル 3"/>
          <p:cNvSpPr>
            <a:spLocks noGrp="1"/>
          </p:cNvSpPr>
          <p:nvPr>
            <p:ph type="title" idx="4294967295"/>
          </p:nvPr>
        </p:nvSpPr>
        <p:spPr>
          <a:xfrm>
            <a:off x="2860626" y="829320"/>
            <a:ext cx="6799262" cy="844550"/>
          </a:xfrm>
        </p:spPr>
        <p:txBody>
          <a:bodyPr>
            <a:normAutofit fontScale="90000"/>
          </a:bodyPr>
          <a:lstStyle/>
          <a:p>
            <a:br>
              <a:rPr lang="en-US" altLang="ja-JP" sz="2700" b="1" dirty="0"/>
            </a:br>
            <a:r>
              <a:rPr lang="en-US" altLang="ja-JP" sz="2700" b="1" dirty="0"/>
              <a:t>『</a:t>
            </a:r>
            <a:r>
              <a:rPr lang="ja-JP" altLang="en-US" sz="3200" b="1" dirty="0"/>
              <a:t>好きな遊び</a:t>
            </a:r>
            <a:r>
              <a:rPr lang="en-US" altLang="ja-JP" sz="3200" b="1" dirty="0"/>
              <a:t>』</a:t>
            </a:r>
            <a:r>
              <a:rPr lang="ja-JP" altLang="en-US" sz="3200" b="1" dirty="0"/>
              <a:t>を中心とした教育！</a:t>
            </a:r>
            <a:endParaRPr lang="ja-JP" altLang="en-US" sz="3200" dirty="0"/>
          </a:p>
        </p:txBody>
      </p:sp>
      <p:sp>
        <p:nvSpPr>
          <p:cNvPr id="2" name="正方形/長方形 1"/>
          <p:cNvSpPr/>
          <p:nvPr/>
        </p:nvSpPr>
        <p:spPr>
          <a:xfrm>
            <a:off x="2152649" y="3997306"/>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1" lang="en-US" altLang="ja-JP" sz="18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rPr>
            </a:br>
            <a:endParaRPr kumimoji="0" lang="ja-JP" altLang="en-US" sz="1800" b="0"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endParaRPr>
          </a:p>
        </p:txBody>
      </p:sp>
      <p:sp>
        <p:nvSpPr>
          <p:cNvPr id="6" name="正方形/長方形 5"/>
          <p:cNvSpPr/>
          <p:nvPr/>
        </p:nvSpPr>
        <p:spPr>
          <a:xfrm>
            <a:off x="3431704" y="5654853"/>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1" lang="en-US" altLang="ja-JP" sz="18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rPr>
            </a:br>
            <a:endParaRPr kumimoji="0" lang="ja-JP" altLang="en-US" sz="1800" b="0"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endParaRPr>
          </a:p>
        </p:txBody>
      </p:sp>
      <p:sp>
        <p:nvSpPr>
          <p:cNvPr id="7" name="正方形/長方形 6"/>
          <p:cNvSpPr/>
          <p:nvPr/>
        </p:nvSpPr>
        <p:spPr>
          <a:xfrm>
            <a:off x="3810000" y="3105836"/>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1" lang="en-US" altLang="ja-JP" sz="18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rPr>
            </a:br>
            <a:endParaRPr kumimoji="0" lang="ja-JP" altLang="en-US" sz="1800" b="0"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endParaRPr>
          </a:p>
        </p:txBody>
      </p:sp>
      <p:sp>
        <p:nvSpPr>
          <p:cNvPr id="9" name="正方形/長方形 8"/>
          <p:cNvSpPr/>
          <p:nvPr/>
        </p:nvSpPr>
        <p:spPr>
          <a:xfrm>
            <a:off x="2639616" y="5659740"/>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ja-JP" altLang="en-US" sz="1800" b="0"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rPr>
            </a:br>
            <a:endParaRPr kumimoji="0" lang="ja-JP" altLang="en-US" sz="1800" b="0"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endParaRPr>
          </a:p>
        </p:txBody>
      </p:sp>
      <p:sp>
        <p:nvSpPr>
          <p:cNvPr id="10" name="テキスト ボックス 9"/>
          <p:cNvSpPr txBox="1"/>
          <p:nvPr/>
        </p:nvSpPr>
        <p:spPr>
          <a:xfrm>
            <a:off x="5726812" y="6395901"/>
            <a:ext cx="52231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rPr>
              <a:t>20</a:t>
            </a:r>
            <a:endParaRPr kumimoji="1" lang="ja-JP" altLang="en-US" sz="1800" b="0"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endParaRPr>
          </a:p>
        </p:txBody>
      </p:sp>
      <p:sp>
        <p:nvSpPr>
          <p:cNvPr id="11" name="タイトル 1"/>
          <p:cNvSpPr txBox="1">
            <a:spLocks/>
          </p:cNvSpPr>
          <p:nvPr/>
        </p:nvSpPr>
        <p:spPr>
          <a:xfrm>
            <a:off x="3215680" y="185132"/>
            <a:ext cx="6444208" cy="943893"/>
          </a:xfrm>
          <a:prstGeom prst="rect">
            <a:avLst/>
          </a:prstGeom>
          <a:solidFill>
            <a:srgbClr val="37FF91"/>
          </a:solidFill>
          <a:effectLst/>
        </p:spPr>
        <p:txBody>
          <a:bodyPr vert="horz" lIns="91440" tIns="45720" rIns="91440" bIns="45720" rtlCol="0" anchor="ctr">
            <a:normAutofit/>
          </a:bodyPr>
          <a:lstStyle>
            <a:lvl1pPr algn="ctr" defTabSz="457200" rtl="0" eaLnBrk="1" latinLnBrk="0" hangingPunct="1">
              <a:spcBef>
                <a:spcPct val="0"/>
              </a:spcBef>
              <a:buNone/>
              <a:defRPr kumimoji="1" sz="44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堀ノ内子供園の教育は</a:t>
            </a:r>
            <a:r>
              <a:rPr kumimoji="1" lang="en-US" altLang="ja-JP"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a:t>
            </a:r>
            <a:endParaRPr kumimoji="1" lang="ja-JP" altLang="en-US" sz="44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endParaRPr>
          </a:p>
        </p:txBody>
      </p:sp>
      <p:sp>
        <p:nvSpPr>
          <p:cNvPr id="8" name="正方形/長方形 7"/>
          <p:cNvSpPr/>
          <p:nvPr/>
        </p:nvSpPr>
        <p:spPr>
          <a:xfrm>
            <a:off x="1390648" y="4268824"/>
            <a:ext cx="9529887"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★幼児が自発的に取り組む遊びの中で、人格形成の基礎となる力を育てています。</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32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endParaRPr>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787" y="5032665"/>
            <a:ext cx="2078307" cy="1057557"/>
          </a:xfrm>
          <a:prstGeom prst="rect">
            <a:avLst/>
          </a:prstGeom>
        </p:spPr>
      </p:pic>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8368" y="4937188"/>
            <a:ext cx="1910840" cy="1195527"/>
          </a:xfrm>
          <a:prstGeom prst="rect">
            <a:avLst/>
          </a:prstGeom>
        </p:spPr>
      </p:pic>
    </p:spTree>
    <p:extLst>
      <p:ext uri="{BB962C8B-B14F-4D97-AF65-F5344CB8AC3E}">
        <p14:creationId xmlns:p14="http://schemas.microsoft.com/office/powerpoint/2010/main" val="1369557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rot="5400000">
            <a:off x="5859131" y="-1410091"/>
            <a:ext cx="520292" cy="3529012"/>
          </a:xfrm>
          <a:prstGeom prst="rect">
            <a:avLst/>
          </a:prstGeom>
          <a:solidFill>
            <a:srgbClr val="ABFFD1"/>
          </a:solidFill>
        </p:spPr>
        <p:txBody>
          <a:bodyPr vert="vert270"/>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w="3175" cmpd="sng">
                  <a:noFill/>
                </a:ln>
                <a:solidFill>
                  <a:srgbClr val="3C9770">
                    <a:lumMod val="75000"/>
                  </a:srgbClr>
                </a:solidFill>
                <a:effectLst/>
                <a:uLnTx/>
                <a:uFillTx/>
                <a:latin typeface="Garamond" panose="02020404030301010803"/>
                <a:ea typeface="HG創英角ｺﾞｼｯｸUB" panose="020B0909000000000000" pitchFamily="49" charset="-128"/>
                <a:cs typeface="+mj-cs"/>
              </a:rPr>
              <a:t>子供園の一日</a:t>
            </a:r>
          </a:p>
        </p:txBody>
      </p:sp>
      <p:sp>
        <p:nvSpPr>
          <p:cNvPr id="3" name="Text Box 3"/>
          <p:cNvSpPr txBox="1">
            <a:spLocks noChangeArrowheads="1"/>
          </p:cNvSpPr>
          <p:nvPr/>
        </p:nvSpPr>
        <p:spPr bwMode="auto">
          <a:xfrm>
            <a:off x="2206873" y="1556494"/>
            <a:ext cx="184150" cy="579438"/>
          </a:xfrm>
          <a:prstGeom prst="rect">
            <a:avLst/>
          </a:prstGeom>
          <a:solidFill>
            <a:srgbClr val="ABFFD1"/>
          </a:solid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3200" b="0" i="0" u="none" strike="noStrike" kern="1200" cap="none" spc="0" normalizeH="0" baseline="0" noProof="0">
              <a:ln>
                <a:noFill/>
              </a:ln>
              <a:solidFill>
                <a:prstClr val="black"/>
              </a:solidFill>
              <a:effectLst/>
              <a:uLnTx/>
              <a:uFillTx/>
              <a:latin typeface="Arial" panose="020B0604020202020204" pitchFamily="34" charset="0"/>
              <a:ea typeface="HG創英角ｺﾞｼｯｸUB" panose="020B0909000000000000" pitchFamily="49" charset="-128"/>
              <a:cs typeface="+mn-cs"/>
            </a:endParaRPr>
          </a:p>
        </p:txBody>
      </p:sp>
      <p:graphicFrame>
        <p:nvGraphicFramePr>
          <p:cNvPr id="4" name="Group 31"/>
          <p:cNvGraphicFramePr>
            <a:graphicFrameLocks/>
          </p:cNvGraphicFramePr>
          <p:nvPr>
            <p:extLst>
              <p:ext uri="{D42A27DB-BD31-4B8C-83A1-F6EECF244321}">
                <p14:modId xmlns:p14="http://schemas.microsoft.com/office/powerpoint/2010/main" val="4087743434"/>
              </p:ext>
            </p:extLst>
          </p:nvPr>
        </p:nvGraphicFramePr>
        <p:xfrm>
          <a:off x="1562186" y="699403"/>
          <a:ext cx="9114182" cy="5719884"/>
        </p:xfrm>
        <a:graphic>
          <a:graphicData uri="http://schemas.openxmlformats.org/drawingml/2006/table">
            <a:tbl>
              <a:tblPr/>
              <a:tblGrid>
                <a:gridCol w="4045226">
                  <a:extLst>
                    <a:ext uri="{9D8B030D-6E8A-4147-A177-3AD203B41FA5}">
                      <a16:colId xmlns:a16="http://schemas.microsoft.com/office/drawing/2014/main" val="20000"/>
                    </a:ext>
                  </a:extLst>
                </a:gridCol>
                <a:gridCol w="1570382">
                  <a:extLst>
                    <a:ext uri="{9D8B030D-6E8A-4147-A177-3AD203B41FA5}">
                      <a16:colId xmlns:a16="http://schemas.microsoft.com/office/drawing/2014/main" val="20001"/>
                    </a:ext>
                  </a:extLst>
                </a:gridCol>
                <a:gridCol w="3498574">
                  <a:extLst>
                    <a:ext uri="{9D8B030D-6E8A-4147-A177-3AD203B41FA5}">
                      <a16:colId xmlns:a16="http://schemas.microsoft.com/office/drawing/2014/main" val="20002"/>
                    </a:ext>
                  </a:extLst>
                </a:gridCol>
              </a:tblGrid>
              <a:tr h="2348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700" b="1" i="0" u="none" strike="noStrike" cap="none" normalizeH="0" baseline="0" dirty="0">
                          <a:ln>
                            <a:noFill/>
                          </a:ln>
                          <a:solidFill>
                            <a:schemeClr val="tx1"/>
                          </a:solidFill>
                          <a:effectLst/>
                          <a:latin typeface="Arial" charset="0"/>
                          <a:ea typeface="ＭＳ Ｐゴシック" pitchFamily="50" charset="-128"/>
                        </a:rPr>
                        <a:t>短時間保育</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FFD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700" b="1" i="0" u="none" strike="noStrike" cap="none" normalizeH="0" baseline="0" dirty="0">
                          <a:ln>
                            <a:noFill/>
                          </a:ln>
                          <a:solidFill>
                            <a:schemeClr val="tx1"/>
                          </a:solidFill>
                          <a:effectLst/>
                          <a:latin typeface="Arial" charset="0"/>
                          <a:ea typeface="ＭＳ Ｐゴシック" pitchFamily="50" charset="-128"/>
                        </a:rPr>
                        <a:t>時間</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FFD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700" b="1" i="0" u="none" strike="noStrike" cap="none" normalizeH="0" baseline="0" dirty="0">
                          <a:ln>
                            <a:noFill/>
                          </a:ln>
                          <a:solidFill>
                            <a:schemeClr val="tx1"/>
                          </a:solidFill>
                          <a:effectLst/>
                          <a:latin typeface="Arial" charset="0"/>
                          <a:ea typeface="ＭＳ Ｐゴシック" pitchFamily="50" charset="-128"/>
                        </a:rPr>
                        <a:t>長時間保育</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FFD1"/>
                    </a:solidFill>
                  </a:tcPr>
                </a:tc>
                <a:extLst>
                  <a:ext uri="{0D108BD9-81ED-4DB2-BD59-A6C34878D82A}">
                    <a16:rowId xmlns:a16="http://schemas.microsoft.com/office/drawing/2014/main" val="10000"/>
                  </a:ext>
                </a:extLst>
              </a:tr>
              <a:tr h="3371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700" b="0" i="0" u="none" strike="noStrike" cap="none" normalizeH="0" baseline="0" dirty="0">
                        <a:ln>
                          <a:noFill/>
                        </a:ln>
                        <a:solidFill>
                          <a:schemeClr val="tx1"/>
                        </a:solidFill>
                        <a:effectLst/>
                        <a:latin typeface="Arial"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FFD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７：３０～</a:t>
                      </a:r>
                      <a:r>
                        <a:rPr kumimoji="1" lang="en-US" altLang="ja-JP" sz="1400" b="0" i="0" u="none" strike="noStrike" cap="none" normalizeH="0" baseline="0" dirty="0">
                          <a:ln>
                            <a:noFill/>
                          </a:ln>
                          <a:solidFill>
                            <a:schemeClr val="tx1"/>
                          </a:solidFill>
                          <a:effectLst/>
                          <a:latin typeface="Arial" charset="0"/>
                          <a:ea typeface="ＭＳ Ｐゴシック" pitchFamily="50" charset="-128"/>
                        </a:rPr>
                        <a:t>8</a:t>
                      </a:r>
                      <a:r>
                        <a:rPr kumimoji="1" lang="ja-JP" altLang="en-US" sz="1400" b="0" i="0" u="none" strike="noStrike" cap="none" normalizeH="0" baseline="0" dirty="0">
                          <a:ln>
                            <a:noFill/>
                          </a:ln>
                          <a:solidFill>
                            <a:schemeClr val="tx1"/>
                          </a:solidFill>
                          <a:effectLst/>
                          <a:latin typeface="Arial" charset="0"/>
                          <a:ea typeface="ＭＳ Ｐゴシック" pitchFamily="50" charset="-128"/>
                        </a:rPr>
                        <a:t>：</a:t>
                      </a:r>
                      <a:r>
                        <a:rPr kumimoji="1" lang="en-US" altLang="ja-JP" sz="1400" b="0" i="0" u="none" strike="noStrike" cap="none" normalizeH="0" baseline="0" dirty="0">
                          <a:ln>
                            <a:noFill/>
                          </a:ln>
                          <a:solidFill>
                            <a:schemeClr val="tx1"/>
                          </a:solidFill>
                          <a:effectLst/>
                          <a:latin typeface="Arial" charset="0"/>
                          <a:ea typeface="ＭＳ Ｐゴシック" pitchFamily="50" charset="-128"/>
                        </a:rPr>
                        <a:t>50</a:t>
                      </a: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FFD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順次登園　○朝の保育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FFD1"/>
                    </a:solidFill>
                  </a:tcPr>
                </a:tc>
                <a:extLst>
                  <a:ext uri="{0D108BD9-81ED-4DB2-BD59-A6C34878D82A}">
                    <a16:rowId xmlns:a16="http://schemas.microsoft.com/office/drawing/2014/main" val="10001"/>
                  </a:ext>
                </a:extLst>
              </a:tr>
              <a:tr h="3433884">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400" b="1" i="0" u="none" strike="noStrike" cap="none" normalizeH="0" baseline="0" dirty="0">
                          <a:ln>
                            <a:noFill/>
                          </a:ln>
                          <a:solidFill>
                            <a:schemeClr val="tx1"/>
                          </a:solidFill>
                          <a:effectLst/>
                          <a:latin typeface="Arial" charset="0"/>
                          <a:ea typeface="ＭＳ Ｐゴシック" pitchFamily="50" charset="-128"/>
                        </a:rPr>
                        <a:t>全員保育開始</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○登園</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　　・所持品の片付け　身支度</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○自分で選ぶ遊び</a:t>
                      </a:r>
                      <a:endParaRPr kumimoji="1" lang="en-US" altLang="ja-JP" sz="1400" b="0"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○片付け</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○学級みんなでする活動</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○お弁当</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○自分で選ぶ遊び</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○降園前の集まり</a:t>
                      </a:r>
                      <a:endParaRPr kumimoji="1" lang="en-US" altLang="ja-JP" sz="1400" b="0"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　・絵本を読んだり歌を歌ったり学級で過ごします</a:t>
                      </a:r>
                      <a:endParaRPr kumimoji="1" lang="en-US" altLang="ja-JP" sz="1400" b="0"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a:ln>
                            <a:noFill/>
                          </a:ln>
                          <a:solidFill>
                            <a:schemeClr val="tx1"/>
                          </a:solidFill>
                          <a:effectLst/>
                          <a:latin typeface="Arial" charset="0"/>
                          <a:ea typeface="ＭＳ Ｐゴシック" pitchFamily="50" charset="-128"/>
                        </a:rPr>
                        <a:t>全員保育終了</a:t>
                      </a:r>
                      <a:endParaRPr kumimoji="1" lang="en-US" altLang="ja-JP" sz="1400" b="1"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年少組降園</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年中・年長組降園</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８：５０～９：００</a:t>
                      </a:r>
                      <a:endParaRPr kumimoji="1" lang="ja-JP" altLang="en-US" sz="1400" b="0"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１１：００</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１２：００</a:t>
                      </a: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1" lang="en-US" altLang="ja-JP" sz="1400" b="0"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1" lang="en-US" altLang="ja-JP" sz="1400" b="0" i="0" u="none" strike="noStrike" cap="none" normalizeH="0" baseline="0" dirty="0">
                        <a:ln>
                          <a:noFill/>
                        </a:ln>
                        <a:solidFill>
                          <a:schemeClr val="tx1"/>
                        </a:solidFill>
                        <a:effectLst/>
                        <a:latin typeface="+mn-ea"/>
                        <a:ea typeface="+mn-ea"/>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a:ln>
                            <a:noFill/>
                          </a:ln>
                          <a:solidFill>
                            <a:schemeClr val="tx1"/>
                          </a:solidFill>
                          <a:effectLst/>
                          <a:latin typeface="+mn-ea"/>
                          <a:ea typeface="+mn-ea"/>
                        </a:rPr>
                        <a:t>１３：００</a:t>
                      </a:r>
                      <a:endParaRPr kumimoji="1" lang="en-US" altLang="ja-JP" sz="1400" b="0" i="0" u="none" strike="noStrike" cap="none" normalizeH="0" baseline="0" dirty="0">
                        <a:ln>
                          <a:noFill/>
                        </a:ln>
                        <a:solidFill>
                          <a:schemeClr val="tx1"/>
                        </a:solidFill>
                        <a:effectLst/>
                        <a:latin typeface="+mn-ea"/>
                        <a:ea typeface="+mn-ea"/>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１４：００</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a:ln>
                            <a:noFill/>
                          </a:ln>
                          <a:solidFill>
                            <a:schemeClr val="tx1"/>
                          </a:solidFill>
                          <a:effectLst/>
                          <a:latin typeface="Arial" charset="0"/>
                          <a:ea typeface="ＭＳ Ｐゴシック" pitchFamily="50" charset="-128"/>
                        </a:rPr>
                        <a:t>全員保育開始</a:t>
                      </a:r>
                      <a:endParaRPr kumimoji="1" lang="en-US" altLang="ja-JP" sz="1400" b="1"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a:ln>
                            <a:noFill/>
                          </a:ln>
                          <a:solidFill>
                            <a:schemeClr val="tx1"/>
                          </a:solidFill>
                          <a:effectLst/>
                          <a:latin typeface="Arial" charset="0"/>
                          <a:ea typeface="ＭＳ Ｐゴシック" pitchFamily="50" charset="-128"/>
                        </a:rPr>
                        <a:t>（短時間保育の幼児と同じ）</a:t>
                      </a: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1"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1"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1"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1"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1"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1"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1"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1"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a:ln>
                            <a:noFill/>
                          </a:ln>
                          <a:solidFill>
                            <a:schemeClr val="tx1"/>
                          </a:solidFill>
                          <a:effectLst/>
                          <a:latin typeface="Arial" charset="0"/>
                          <a:ea typeface="ＭＳ Ｐゴシック" pitchFamily="50" charset="-128"/>
                        </a:rPr>
                        <a:t>全員保育終了</a:t>
                      </a:r>
                      <a:endParaRPr kumimoji="1" lang="en-US" altLang="ja-JP" sz="1400" b="1" i="0" u="none" strike="noStrike" cap="none" normalizeH="0" baseline="0" dirty="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0002"/>
                  </a:ext>
                </a:extLst>
              </a:tr>
              <a:tr h="1112974">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400" b="1" i="0" u="none" strike="noStrike" cap="none" normalizeH="0" baseline="0" dirty="0">
                          <a:ln>
                            <a:noFill/>
                          </a:ln>
                          <a:solidFill>
                            <a:schemeClr val="tx1"/>
                          </a:solidFill>
                          <a:effectLst/>
                          <a:latin typeface="Arial" charset="0"/>
                          <a:ea typeface="ＭＳ Ｐゴシック" pitchFamily="50" charset="-128"/>
                        </a:rPr>
                        <a:t>※</a:t>
                      </a:r>
                      <a:r>
                        <a:rPr kumimoji="1" lang="ja-JP" altLang="en-US" sz="1400" b="1" i="0" u="none" strike="noStrike" cap="none" normalizeH="0" baseline="0" dirty="0">
                          <a:ln>
                            <a:noFill/>
                          </a:ln>
                          <a:solidFill>
                            <a:schemeClr val="tx1"/>
                          </a:solidFill>
                          <a:effectLst/>
                          <a:latin typeface="Arial" charset="0"/>
                          <a:ea typeface="ＭＳ Ｐゴシック" pitchFamily="50" charset="-128"/>
                        </a:rPr>
                        <a:t> 降園後は園庭開放</a:t>
                      </a:r>
                      <a:r>
                        <a:rPr kumimoji="1" lang="ja-JP" altLang="en-US" sz="1400" b="0" i="0" u="none" strike="noStrike" cap="none" normalizeH="0" baseline="0" dirty="0">
                          <a:ln>
                            <a:noFill/>
                          </a:ln>
                          <a:solidFill>
                            <a:schemeClr val="tx1"/>
                          </a:solidFill>
                          <a:effectLst/>
                          <a:latin typeface="Arial" charset="0"/>
                          <a:ea typeface="ＭＳ Ｐゴシック" pitchFamily="50" charset="-128"/>
                        </a:rPr>
                        <a:t>　　</a:t>
                      </a:r>
                      <a:r>
                        <a:rPr kumimoji="1" lang="en-US" altLang="ja-JP" sz="1400" b="0" i="0" u="none" strike="noStrike" cap="none" normalizeH="0" baseline="0" dirty="0">
                          <a:ln>
                            <a:noFill/>
                          </a:ln>
                          <a:solidFill>
                            <a:schemeClr val="tx1"/>
                          </a:solidFill>
                          <a:effectLst/>
                          <a:latin typeface="Arial" charset="0"/>
                          <a:ea typeface="ＭＳ Ｐゴシック" pitchFamily="50" charset="-128"/>
                        </a:rPr>
                        <a:t>(</a:t>
                      </a:r>
                      <a:r>
                        <a:rPr kumimoji="1" lang="ja-JP" altLang="en-US" sz="1400" b="0" i="0" u="none" strike="noStrike" cap="none" normalizeH="0" baseline="0" dirty="0">
                          <a:ln>
                            <a:noFill/>
                          </a:ln>
                          <a:solidFill>
                            <a:schemeClr val="tx1"/>
                          </a:solidFill>
                          <a:effectLst/>
                          <a:latin typeface="Arial" charset="0"/>
                          <a:ea typeface="ＭＳ Ｐゴシック" pitchFamily="50" charset="-128"/>
                        </a:rPr>
                        <a:t>～</a:t>
                      </a:r>
                      <a:r>
                        <a:rPr kumimoji="1" lang="en-US" altLang="ja-JP" sz="1400" b="0" i="0" u="none" strike="noStrike" cap="none" normalizeH="0" baseline="0" dirty="0">
                          <a:ln>
                            <a:noFill/>
                          </a:ln>
                          <a:solidFill>
                            <a:schemeClr val="tx1"/>
                          </a:solidFill>
                          <a:effectLst/>
                          <a:latin typeface="Arial" charset="0"/>
                          <a:ea typeface="ＭＳ Ｐゴシック" pitchFamily="50" charset="-128"/>
                        </a:rPr>
                        <a:t>15:00)</a:t>
                      </a: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BFFD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　　　　～１５：００</a:t>
                      </a:r>
                      <a:endParaRPr kumimoji="1" lang="en-US" altLang="ja-JP" sz="1400" b="0"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１５：３０</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１６：００</a:t>
                      </a: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１８：３０</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BFFD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休息</a:t>
                      </a:r>
                      <a:r>
                        <a:rPr kumimoji="1" lang="en-US" altLang="ja-JP" sz="1400" b="0" i="0" u="none" strike="noStrike" cap="none" normalizeH="0" baseline="0" dirty="0">
                          <a:ln>
                            <a:noFill/>
                          </a:ln>
                          <a:solidFill>
                            <a:schemeClr val="tx1"/>
                          </a:solidFill>
                          <a:effectLst/>
                          <a:latin typeface="Arial" charset="0"/>
                          <a:ea typeface="ＭＳ Ｐゴシック" pitchFamily="50" charset="-128"/>
                        </a:rPr>
                        <a:t>(</a:t>
                      </a:r>
                      <a:r>
                        <a:rPr kumimoji="1" lang="ja-JP" altLang="en-US" sz="1400" b="0" i="0" u="none" strike="noStrike" cap="none" normalizeH="0" baseline="0" dirty="0">
                          <a:ln>
                            <a:noFill/>
                          </a:ln>
                          <a:solidFill>
                            <a:schemeClr val="tx1"/>
                          </a:solidFill>
                          <a:effectLst/>
                          <a:latin typeface="Arial" charset="0"/>
                          <a:ea typeface="ＭＳ Ｐゴシック" pitchFamily="50" charset="-128"/>
                        </a:rPr>
                        <a:t>歳児によってお昼寝</a:t>
                      </a:r>
                      <a:r>
                        <a:rPr kumimoji="1" lang="en-US" altLang="ja-JP" sz="1400" b="0" i="0" u="none" strike="noStrike" cap="none" normalizeH="0" baseline="0" dirty="0">
                          <a:ln>
                            <a:noFill/>
                          </a:ln>
                          <a:solidFill>
                            <a:schemeClr val="tx1"/>
                          </a:solidFill>
                          <a:effectLst/>
                          <a:latin typeface="Arial" charset="0"/>
                          <a:ea typeface="ＭＳ Ｐゴシック" pitchFamily="50" charset="-128"/>
                        </a:rPr>
                        <a:t>)</a:t>
                      </a:r>
                      <a:r>
                        <a:rPr kumimoji="1" lang="ja-JP" altLang="en-US" sz="1400" b="0" i="0" u="none" strike="noStrike" cap="none" normalizeH="0" baseline="0" dirty="0">
                          <a:ln>
                            <a:noFill/>
                          </a:ln>
                          <a:solidFill>
                            <a:schemeClr val="tx1"/>
                          </a:solidFill>
                          <a:effectLst/>
                          <a:latin typeface="Arial" charset="0"/>
                          <a:ea typeface="ＭＳ Ｐゴシック" pitchFamily="50" charset="-128"/>
                        </a:rPr>
                        <a:t>をして体を休め、ゆっくり静かに過ごします</a:t>
                      </a:r>
                      <a:endParaRPr kumimoji="1" lang="en-US" altLang="ja-JP" sz="1400" b="0" i="0" u="none" strike="noStrike" cap="none" normalizeH="0" baseline="0" dirty="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おやつ</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夕方の保育</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順次降園</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長時間保育終了</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BFFD1"/>
                    </a:solidFill>
                  </a:tcPr>
                </a:tc>
                <a:extLst>
                  <a:ext uri="{0D108BD9-81ED-4DB2-BD59-A6C34878D82A}">
                    <a16:rowId xmlns:a16="http://schemas.microsoft.com/office/drawing/2014/main" val="10003"/>
                  </a:ext>
                </a:extLst>
              </a:tr>
            </a:tbl>
          </a:graphicData>
        </a:graphic>
      </p:graphicFrame>
      <p:pic>
        <p:nvPicPr>
          <p:cNvPr id="6" name="図 6" descr="O08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8514" y="5273019"/>
            <a:ext cx="1333500" cy="935037"/>
          </a:xfrm>
          <a:prstGeom prst="rect">
            <a:avLst/>
          </a:prstGeom>
          <a:solidFill>
            <a:srgbClr val="ABFFD1"/>
          </a:solidFill>
          <a:ln>
            <a:noFill/>
          </a:ln>
        </p:spPr>
      </p:pic>
      <p:sp>
        <p:nvSpPr>
          <p:cNvPr id="5" name="吹き出し: 角を丸めた四角形 4">
            <a:extLst>
              <a:ext uri="{FF2B5EF4-FFF2-40B4-BE49-F238E27FC236}">
                <a16:creationId xmlns:a16="http://schemas.microsoft.com/office/drawing/2014/main" id="{154C15B1-319A-40C4-9FE5-505B8EA15F9E}"/>
              </a:ext>
            </a:extLst>
          </p:cNvPr>
          <p:cNvSpPr/>
          <p:nvPr/>
        </p:nvSpPr>
        <p:spPr>
          <a:xfrm>
            <a:off x="372534" y="1049867"/>
            <a:ext cx="914400" cy="4484034"/>
          </a:xfrm>
          <a:prstGeom prst="wedgeRoundRectCallout">
            <a:avLst>
              <a:gd name="adj1" fmla="val 73250"/>
              <a:gd name="adj2" fmla="val 14951"/>
              <a:gd name="adj3" fmla="val 16667"/>
            </a:avLst>
          </a:prstGeom>
          <a:solidFill>
            <a:srgbClr val="FFCCFF"/>
          </a:solidFill>
        </p:spPr>
        <p:style>
          <a:lnRef idx="2">
            <a:schemeClr val="accent6"/>
          </a:lnRef>
          <a:fillRef idx="1">
            <a:schemeClr val="lt1"/>
          </a:fillRef>
          <a:effectRef idx="0">
            <a:schemeClr val="accent6"/>
          </a:effectRef>
          <a:fontRef idx="minor">
            <a:schemeClr val="dk1"/>
          </a:fontRef>
        </p:style>
        <p:txBody>
          <a:bodyPr vert="wordArtVertRtl"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全員保育（幼稚園教育</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10" name="吹き出し: 角を丸めた四角形 9">
            <a:extLst>
              <a:ext uri="{FF2B5EF4-FFF2-40B4-BE49-F238E27FC236}">
                <a16:creationId xmlns:a16="http://schemas.microsoft.com/office/drawing/2014/main" id="{334B87B3-0DE7-4171-8C73-F863DD97DE72}"/>
              </a:ext>
            </a:extLst>
          </p:cNvPr>
          <p:cNvSpPr/>
          <p:nvPr/>
        </p:nvSpPr>
        <p:spPr>
          <a:xfrm>
            <a:off x="11134591" y="1548432"/>
            <a:ext cx="914400" cy="2895599"/>
          </a:xfrm>
          <a:prstGeom prst="wedgeRoundRectCallout">
            <a:avLst>
              <a:gd name="adj1" fmla="val -47529"/>
              <a:gd name="adj2" fmla="val -34636"/>
              <a:gd name="adj3" fmla="val 16667"/>
            </a:avLst>
          </a:prstGeom>
          <a:solidFill>
            <a:srgbClr val="ABFFD1"/>
          </a:solidFill>
        </p:spPr>
        <p:style>
          <a:lnRef idx="2">
            <a:schemeClr val="accent6"/>
          </a:lnRef>
          <a:fillRef idx="1">
            <a:schemeClr val="lt1"/>
          </a:fillRef>
          <a:effectRef idx="0">
            <a:schemeClr val="accent6"/>
          </a:effectRef>
          <a:fontRef idx="minor">
            <a:schemeClr val="dk1"/>
          </a:fontRef>
        </p:style>
        <p:txBody>
          <a:bodyPr vert="wordArtVertRtl"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☆グループ</a:t>
            </a:r>
            <a:endPar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長時間保育</a:t>
            </a:r>
          </a:p>
        </p:txBody>
      </p:sp>
      <p:cxnSp>
        <p:nvCxnSpPr>
          <p:cNvPr id="12" name="直線矢印コネクタ 11">
            <a:extLst>
              <a:ext uri="{FF2B5EF4-FFF2-40B4-BE49-F238E27FC236}">
                <a16:creationId xmlns:a16="http://schemas.microsoft.com/office/drawing/2014/main" id="{DC9AABA1-2EB2-4B56-82E9-B9A0310D6E6D}"/>
              </a:ext>
            </a:extLst>
          </p:cNvPr>
          <p:cNvCxnSpPr>
            <a:cxnSpLocks/>
          </p:cNvCxnSpPr>
          <p:nvPr/>
        </p:nvCxnSpPr>
        <p:spPr>
          <a:xfrm flipH="1" flipV="1">
            <a:off x="10675918" y="1223158"/>
            <a:ext cx="453681" cy="33333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a:extLst>
              <a:ext uri="{FF2B5EF4-FFF2-40B4-BE49-F238E27FC236}">
                <a16:creationId xmlns:a16="http://schemas.microsoft.com/office/drawing/2014/main" id="{027EF0EC-414B-48EE-BF4D-F689BA63580E}"/>
              </a:ext>
            </a:extLst>
          </p:cNvPr>
          <p:cNvCxnSpPr>
            <a:cxnSpLocks/>
          </p:cNvCxnSpPr>
          <p:nvPr/>
        </p:nvCxnSpPr>
        <p:spPr>
          <a:xfrm flipH="1">
            <a:off x="10675919" y="4444031"/>
            <a:ext cx="605639" cy="1296506"/>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 name="直線矢印コネクタ 8"/>
          <p:cNvCxnSpPr/>
          <p:nvPr/>
        </p:nvCxnSpPr>
        <p:spPr>
          <a:xfrm flipH="1">
            <a:off x="2391023" y="1846213"/>
            <a:ext cx="46693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a:off x="2848131" y="4137285"/>
            <a:ext cx="42422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083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err="1"/>
              <a:t>遊ぶの</a:t>
            </a:r>
            <a:r>
              <a:rPr kumimoji="1" lang="ja-JP" altLang="en-US" dirty="0"/>
              <a:t>大好き</a:t>
            </a:r>
          </a:p>
        </p:txBody>
      </p:sp>
      <p:sp>
        <p:nvSpPr>
          <p:cNvPr id="3" name="サブタイトル 2"/>
          <p:cNvSpPr>
            <a:spLocks noGrp="1"/>
          </p:cNvSpPr>
          <p:nvPr>
            <p:ph type="subTitle" idx="1"/>
          </p:nvPr>
        </p:nvSpPr>
        <p:spPr/>
        <p:txBody>
          <a:bodyPr>
            <a:normAutofit/>
          </a:bodyPr>
          <a:lstStyle/>
          <a:p>
            <a:r>
              <a:rPr lang="ja-JP" altLang="en-US" sz="2800" dirty="0">
                <a:latin typeface="AR丸ゴシック体M" panose="020B0609010101010101" pitchFamily="49" charset="-128"/>
                <a:ea typeface="AR丸ゴシック体M" panose="020B0609010101010101" pitchFamily="49" charset="-128"/>
              </a:rPr>
              <a:t>～好きな遊びの時間～</a:t>
            </a:r>
          </a:p>
        </p:txBody>
      </p:sp>
      <p:pic>
        <p:nvPicPr>
          <p:cNvPr id="8" name="図 7" descr="子供, 少し, 人, 女の子 が含まれている画像&#10;&#10;自動的に生成された説明">
            <a:extLst>
              <a:ext uri="{FF2B5EF4-FFF2-40B4-BE49-F238E27FC236}">
                <a16:creationId xmlns:a16="http://schemas.microsoft.com/office/drawing/2014/main" id="{369041C4-AD98-4F16-B02D-FBE30B8A7A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826" t="4108" r="13478" b="14955"/>
          <a:stretch/>
        </p:blipFill>
        <p:spPr>
          <a:xfrm>
            <a:off x="8588032" y="262159"/>
            <a:ext cx="3124210" cy="2721086"/>
          </a:xfrm>
          <a:prstGeom prst="rect">
            <a:avLst/>
          </a:prstGeom>
          <a:ln>
            <a:noFill/>
          </a:ln>
          <a:effectLst>
            <a:softEdge rad="112500"/>
          </a:effectLst>
        </p:spPr>
      </p:pic>
      <p:pic>
        <p:nvPicPr>
          <p:cNvPr id="11" name="図 10" descr="屋外, 子供, 建物, 人 が含まれている画像&#10;&#10;自動的に生成された説明">
            <a:extLst>
              <a:ext uri="{FF2B5EF4-FFF2-40B4-BE49-F238E27FC236}">
                <a16:creationId xmlns:a16="http://schemas.microsoft.com/office/drawing/2014/main" id="{103AF0CC-42FF-4AB4-AF1A-B2D21B1994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62" t="25850" r="9837" b="22701"/>
          <a:stretch/>
        </p:blipFill>
        <p:spPr>
          <a:xfrm>
            <a:off x="7680176" y="4417410"/>
            <a:ext cx="4267947" cy="2178431"/>
          </a:xfrm>
          <a:prstGeom prst="rect">
            <a:avLst/>
          </a:prstGeom>
          <a:ln>
            <a:noFill/>
          </a:ln>
          <a:effectLst>
            <a:softEdge rad="112500"/>
          </a:effectLst>
        </p:spPr>
      </p:pic>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t="13250" r="9838"/>
          <a:stretch/>
        </p:blipFill>
        <p:spPr>
          <a:xfrm>
            <a:off x="488223" y="324051"/>
            <a:ext cx="3196403" cy="2306569"/>
          </a:xfrm>
          <a:prstGeom prst="rect">
            <a:avLst/>
          </a:prstGeom>
          <a:ln>
            <a:noFill/>
          </a:ln>
          <a:effectLst>
            <a:softEdge rad="112500"/>
          </a:effectLst>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222" y="4236307"/>
            <a:ext cx="3196403" cy="2397302"/>
          </a:xfrm>
          <a:prstGeom prst="rect">
            <a:avLst/>
          </a:prstGeom>
          <a:ln>
            <a:noFill/>
          </a:ln>
          <a:effectLst>
            <a:softEdge rad="112500"/>
          </a:effectLst>
        </p:spPr>
      </p:pic>
    </p:spTree>
    <p:extLst>
      <p:ext uri="{BB962C8B-B14F-4D97-AF65-F5344CB8AC3E}">
        <p14:creationId xmlns:p14="http://schemas.microsoft.com/office/powerpoint/2010/main" val="165044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09EA27C-DE62-4CEC-A6D3-4FA9EF40A5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タイトル 1">
            <a:extLst>
              <a:ext uri="{FF2B5EF4-FFF2-40B4-BE49-F238E27FC236}">
                <a16:creationId xmlns:a16="http://schemas.microsoft.com/office/drawing/2014/main" id="{FB08A776-50F8-4410-9B3F-F036B6D853CB}"/>
              </a:ext>
            </a:extLst>
          </p:cNvPr>
          <p:cNvSpPr txBox="1">
            <a:spLocks/>
          </p:cNvSpPr>
          <p:nvPr/>
        </p:nvSpPr>
        <p:spPr>
          <a:xfrm>
            <a:off x="1703512" y="260648"/>
            <a:ext cx="9081684" cy="628182"/>
          </a:xfrm>
          <a:prstGeom prst="rect">
            <a:avLst/>
          </a:prstGeom>
          <a:solidFill>
            <a:srgbClr val="FFFF99"/>
          </a:solidFill>
        </p:spPr>
        <p:txBody>
          <a:bodyPr>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3</a:t>
            </a:r>
            <a:r>
              <a:rPr kumimoji="1" lang="ja-JP" altLang="en-US" sz="32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歳</a:t>
            </a:r>
            <a:r>
              <a:rPr kumimoji="1" lang="ja-JP" altLang="en-US" sz="3200" b="1" i="0" u="none" strike="noStrike" kern="1200" cap="none" spc="0" normalizeH="0" baseline="0" noProof="0" dirty="0" err="1">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うさぎぐみ</a:t>
            </a:r>
            <a:r>
              <a:rPr kumimoji="1" lang="ja-JP" altLang="en-US" sz="32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　好きな遊びの時間　園庭では・・・</a:t>
            </a:r>
          </a:p>
        </p:txBody>
      </p:sp>
      <p:pic>
        <p:nvPicPr>
          <p:cNvPr id="9" name="図 8">
            <a:extLst>
              <a:ext uri="{FF2B5EF4-FFF2-40B4-BE49-F238E27FC236}">
                <a16:creationId xmlns:a16="http://schemas.microsoft.com/office/drawing/2014/main" id="{14B0A0FD-C8CC-1559-355E-876DBE30B3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546" b="3800"/>
          <a:stretch/>
        </p:blipFill>
        <p:spPr>
          <a:xfrm>
            <a:off x="553204" y="1149478"/>
            <a:ext cx="6151418" cy="5193660"/>
          </a:xfrm>
          <a:prstGeom prst="rect">
            <a:avLst/>
          </a:prstGeom>
        </p:spPr>
      </p:pic>
      <p:pic>
        <p:nvPicPr>
          <p:cNvPr id="11" name="図 10">
            <a:extLst>
              <a:ext uri="{FF2B5EF4-FFF2-40B4-BE49-F238E27FC236}">
                <a16:creationId xmlns:a16="http://schemas.microsoft.com/office/drawing/2014/main" id="{364D8E46-2C53-55A7-17CA-DDE6363593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761"/>
          <a:stretch/>
        </p:blipFill>
        <p:spPr>
          <a:xfrm rot="5400000">
            <a:off x="7000794" y="1371873"/>
            <a:ext cx="5193660" cy="4679598"/>
          </a:xfrm>
          <a:prstGeom prst="rect">
            <a:avLst/>
          </a:prstGeom>
        </p:spPr>
      </p:pic>
    </p:spTree>
    <p:extLst>
      <p:ext uri="{BB962C8B-B14F-4D97-AF65-F5344CB8AC3E}">
        <p14:creationId xmlns:p14="http://schemas.microsoft.com/office/powerpoint/2010/main" val="4264175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09EA27C-DE62-4CEC-A6D3-4FA9EF40A5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タイトル 1">
            <a:extLst>
              <a:ext uri="{FF2B5EF4-FFF2-40B4-BE49-F238E27FC236}">
                <a16:creationId xmlns:a16="http://schemas.microsoft.com/office/drawing/2014/main" id="{FB08A776-50F8-4410-9B3F-F036B6D853CB}"/>
              </a:ext>
            </a:extLst>
          </p:cNvPr>
          <p:cNvSpPr txBox="1">
            <a:spLocks/>
          </p:cNvSpPr>
          <p:nvPr/>
        </p:nvSpPr>
        <p:spPr>
          <a:xfrm>
            <a:off x="1631504" y="188640"/>
            <a:ext cx="8577628" cy="628182"/>
          </a:xfrm>
          <a:prstGeom prst="rect">
            <a:avLst/>
          </a:prstGeom>
          <a:solidFill>
            <a:srgbClr val="FFFF99"/>
          </a:solidFill>
        </p:spPr>
        <p:txBody>
          <a:bodyPr>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3</a:t>
            </a:r>
            <a:r>
              <a:rPr kumimoji="1" lang="ja-JP" altLang="en-US" sz="32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歳うさぎ組　好きな遊びの時間　保育室では・・・</a:t>
            </a:r>
          </a:p>
        </p:txBody>
      </p:sp>
      <p:pic>
        <p:nvPicPr>
          <p:cNvPr id="13" name="図 12">
            <a:extLst>
              <a:ext uri="{FF2B5EF4-FFF2-40B4-BE49-F238E27FC236}">
                <a16:creationId xmlns:a16="http://schemas.microsoft.com/office/drawing/2014/main" id="{36AA470A-8064-8B0A-81C0-A64083679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6" t="18181" r="5018"/>
          <a:stretch/>
        </p:blipFill>
        <p:spPr>
          <a:xfrm>
            <a:off x="0" y="1129145"/>
            <a:ext cx="7031538" cy="4599710"/>
          </a:xfrm>
          <a:prstGeom prst="rect">
            <a:avLst/>
          </a:prstGeom>
        </p:spPr>
      </p:pic>
      <p:pic>
        <p:nvPicPr>
          <p:cNvPr id="11" name="図 10">
            <a:extLst>
              <a:ext uri="{FF2B5EF4-FFF2-40B4-BE49-F238E27FC236}">
                <a16:creationId xmlns:a16="http://schemas.microsoft.com/office/drawing/2014/main" id="{291C4E04-A3C8-942B-B3E5-959773B05A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57" r="5016"/>
          <a:stretch/>
        </p:blipFill>
        <p:spPr>
          <a:xfrm>
            <a:off x="6292423" y="1945967"/>
            <a:ext cx="6068820" cy="5182494"/>
          </a:xfrm>
          <a:prstGeom prst="rect">
            <a:avLst/>
          </a:prstGeom>
        </p:spPr>
      </p:pic>
    </p:spTree>
    <p:extLst>
      <p:ext uri="{BB962C8B-B14F-4D97-AF65-F5344CB8AC3E}">
        <p14:creationId xmlns:p14="http://schemas.microsoft.com/office/powerpoint/2010/main" val="4177568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424114" y="476250"/>
            <a:ext cx="7343775" cy="720502"/>
          </a:xfrm>
          <a:prstGeom prst="rect">
            <a:avLst/>
          </a:prstGeom>
          <a:solidFill>
            <a:srgbClr val="CCFFCC"/>
          </a:solidFill>
          <a:ln>
            <a:solidFill>
              <a:schemeClr val="tx1"/>
            </a:solidFill>
            <a:miter lim="800000"/>
            <a:headEnd/>
            <a:tailEnd/>
          </a:ln>
        </p:spPr>
        <p:txBody>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4000" b="1" i="0" u="none" strike="noStrike" kern="1200" cap="none" spc="0" normalizeH="0" baseline="0" noProof="0" dirty="0">
                <a:ln w="3175" cmpd="sng">
                  <a:noFill/>
                </a:ln>
                <a:solidFill>
                  <a:srgbClr val="FF0066"/>
                </a:solidFill>
                <a:effectLst/>
                <a:uLnTx/>
                <a:uFillTx/>
                <a:latin typeface="Garamond" panose="02020404030301010803"/>
                <a:ea typeface="HGP創英角ﾎﾟｯﾌﾟ体" panose="040B0A00000000000000" pitchFamily="50" charset="-128"/>
                <a:cs typeface="+mj-cs"/>
              </a:rPr>
              <a:t>杉並区立子供園は・・・</a:t>
            </a:r>
          </a:p>
        </p:txBody>
      </p:sp>
      <p:sp>
        <p:nvSpPr>
          <p:cNvPr id="3" name="Rectangle 3"/>
          <p:cNvSpPr txBox="1">
            <a:spLocks noChangeArrowheads="1"/>
          </p:cNvSpPr>
          <p:nvPr/>
        </p:nvSpPr>
        <p:spPr>
          <a:xfrm>
            <a:off x="1299853" y="1836307"/>
            <a:ext cx="9592295" cy="3762608"/>
          </a:xfrm>
          <a:prstGeom prst="rect">
            <a:avLst/>
          </a:prstGeom>
        </p:spPr>
        <p:txBody>
          <a:bodyPr/>
          <a:lstStyle/>
          <a:p>
            <a:pPr marL="342900" marR="0" lvl="0" indent="-342900" algn="l" defTabSz="457200" rtl="0" eaLnBrk="1" fontAlgn="auto" latinLnBrk="0" hangingPunct="1">
              <a:lnSpc>
                <a:spcPct val="90000"/>
              </a:lnSpc>
              <a:spcBef>
                <a:spcPct val="20000"/>
              </a:spcBef>
              <a:spcAft>
                <a:spcPts val="0"/>
              </a:spcAft>
              <a:buClrTx/>
              <a:buSzTx/>
              <a:buFontTx/>
              <a:buNone/>
              <a:tabLst/>
              <a:defRPr/>
            </a:pPr>
            <a:r>
              <a:rPr kumimoji="0" lang="ja-JP" altLang="en-US" sz="32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  </a:t>
            </a:r>
            <a:r>
              <a:rPr kumimoji="0" lang="ja-JP" altLang="en-US" sz="28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「杉並区立子供園」は、保護者の就労形態に関わらず、お子様を安心して預けられる</a:t>
            </a:r>
            <a:r>
              <a:rPr kumimoji="0" lang="ja-JP" altLang="en-US" sz="3200" b="1"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杉並独自の幼保一体化施設であり、位置づけは幼稚園</a:t>
            </a:r>
            <a:r>
              <a:rPr kumimoji="0" lang="ja-JP" altLang="en-US" sz="3200" b="1" kern="0" dirty="0">
                <a:solidFill>
                  <a:prstClr val="black"/>
                </a:solidFill>
                <a:latin typeface="HG丸ｺﾞｼｯｸM-PRO" pitchFamily="50" charset="-128"/>
                <a:ea typeface="HG丸ｺﾞｼｯｸM-PRO" pitchFamily="50" charset="-128"/>
              </a:rPr>
              <a:t>です。</a:t>
            </a:r>
            <a:endParaRPr kumimoji="0" lang="en-US" altLang="ja-JP" sz="3200" b="1"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342900" marR="0" lvl="0" indent="-342900" algn="l" defTabSz="457200" rtl="0" eaLnBrk="1" fontAlgn="auto" latinLnBrk="0" hangingPunct="1">
              <a:lnSpc>
                <a:spcPct val="90000"/>
              </a:lnSpc>
              <a:spcBef>
                <a:spcPct val="2000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342900" marR="0" lvl="0" indent="-342900" algn="l" defTabSz="457200" rtl="0" eaLnBrk="1" fontAlgn="auto" latinLnBrk="0" hangingPunct="1">
              <a:lnSpc>
                <a:spcPct val="90000"/>
              </a:lnSpc>
              <a:spcBef>
                <a:spcPct val="20000"/>
              </a:spcBef>
              <a:spcAft>
                <a:spcPts val="0"/>
              </a:spcAft>
              <a:buClrTx/>
              <a:buSzTx/>
              <a:buFontTx/>
              <a:buNone/>
              <a:tabLst/>
              <a:defRPr/>
            </a:pPr>
            <a:r>
              <a:rPr kumimoji="0" lang="ja-JP" altLang="en-US" sz="28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　　　</a:t>
            </a:r>
            <a:r>
              <a:rPr kumimoji="0" lang="ja-JP" altLang="en-US" sz="25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・従来の区立幼稚園を発展的に転換。　</a:t>
            </a:r>
          </a:p>
          <a:p>
            <a:pPr marL="342900" marR="0" lvl="0" indent="-342900" algn="l" defTabSz="457200" rtl="0" eaLnBrk="1" fontAlgn="auto" latinLnBrk="0" hangingPunct="1">
              <a:lnSpc>
                <a:spcPct val="90000"/>
              </a:lnSpc>
              <a:spcBef>
                <a:spcPct val="20000"/>
              </a:spcBef>
              <a:spcAft>
                <a:spcPts val="0"/>
              </a:spcAft>
              <a:buClrTx/>
              <a:buSzTx/>
              <a:buFontTx/>
              <a:buNone/>
              <a:tabLst/>
              <a:defRPr/>
            </a:pPr>
            <a:r>
              <a:rPr kumimoji="0" lang="ja-JP" altLang="en-US" sz="25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　　　　</a:t>
            </a:r>
            <a:r>
              <a:rPr kumimoji="0" lang="ja-JP" altLang="en-US" sz="2500" b="1"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幼稚園を継承し、３～５歳児が対象の園です。</a:t>
            </a:r>
            <a:endParaRPr kumimoji="0" lang="en-US" altLang="ja-JP" sz="2500" b="1"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342900" marR="0" lvl="0" indent="-342900" algn="l" defTabSz="457200" rtl="0" eaLnBrk="1" fontAlgn="auto" latinLnBrk="0" hangingPunct="1">
              <a:lnSpc>
                <a:spcPct val="90000"/>
              </a:lnSpc>
              <a:spcBef>
                <a:spcPct val="20000"/>
              </a:spcBef>
              <a:spcAft>
                <a:spcPts val="0"/>
              </a:spcAft>
              <a:buClrTx/>
              <a:buSzTx/>
              <a:buFontTx/>
              <a:buNone/>
              <a:tabLst/>
              <a:defRPr/>
            </a:pPr>
            <a:r>
              <a:rPr kumimoji="0" lang="ja-JP" altLang="en-US" sz="2500" b="1" kern="0" dirty="0">
                <a:solidFill>
                  <a:prstClr val="black"/>
                </a:solidFill>
                <a:latin typeface="HG丸ｺﾞｼｯｸM-PRO" pitchFamily="50" charset="-128"/>
                <a:ea typeface="HG丸ｺﾞｼｯｸM-PRO" pitchFamily="50" charset="-128"/>
              </a:rPr>
              <a:t>　　　　　　　　（認可子ども園ではありません。）</a:t>
            </a:r>
            <a:r>
              <a:rPr kumimoji="0" lang="ja-JP" altLang="en-US" sz="25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　</a:t>
            </a:r>
            <a:endParaRPr kumimoji="0" lang="en-US" altLang="ja-JP" sz="25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342900" marR="0" lvl="0" indent="-342900" algn="l" defTabSz="457200" rtl="0" eaLnBrk="1" fontAlgn="auto" latinLnBrk="0" hangingPunct="1">
              <a:lnSpc>
                <a:spcPct val="90000"/>
              </a:lnSpc>
              <a:spcBef>
                <a:spcPct val="20000"/>
              </a:spcBef>
              <a:spcAft>
                <a:spcPts val="0"/>
              </a:spcAft>
              <a:buClrTx/>
              <a:buSzTx/>
              <a:buFontTx/>
              <a:buNone/>
              <a:tabLst/>
              <a:defRPr/>
            </a:pPr>
            <a:r>
              <a:rPr kumimoji="0" lang="ja-JP" altLang="en-US" sz="2500" b="0" i="0" u="none" strike="noStrike" kern="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　　　</a:t>
            </a:r>
            <a:endParaRPr kumimoji="0" lang="ja-JP" altLang="en-US" sz="2800" b="0" i="0" u="none" strike="noStrike" kern="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endParaRPr>
          </a:p>
        </p:txBody>
      </p:sp>
      <p:pic>
        <p:nvPicPr>
          <p:cNvPr id="7" name="図 6">
            <a:extLst>
              <a:ext uri="{FF2B5EF4-FFF2-40B4-BE49-F238E27FC236}">
                <a16:creationId xmlns:a16="http://schemas.microsoft.com/office/drawing/2014/main" id="{DAA4520B-C116-462D-B060-823DF947F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441" b="54157"/>
          <a:stretch/>
        </p:blipFill>
        <p:spPr>
          <a:xfrm>
            <a:off x="10275350" y="4986261"/>
            <a:ext cx="1233595" cy="1225308"/>
          </a:xfrm>
          <a:prstGeom prst="rect">
            <a:avLst/>
          </a:prstGeom>
        </p:spPr>
      </p:pic>
    </p:spTree>
    <p:extLst>
      <p:ext uri="{BB962C8B-B14F-4D97-AF65-F5344CB8AC3E}">
        <p14:creationId xmlns:p14="http://schemas.microsoft.com/office/powerpoint/2010/main" val="4102023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09EA27C-DE62-4CEC-A6D3-4FA9EF40A5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タイトル 1">
            <a:extLst>
              <a:ext uri="{FF2B5EF4-FFF2-40B4-BE49-F238E27FC236}">
                <a16:creationId xmlns:a16="http://schemas.microsoft.com/office/drawing/2014/main" id="{FB08A776-50F8-4410-9B3F-F036B6D853CB}"/>
              </a:ext>
            </a:extLst>
          </p:cNvPr>
          <p:cNvSpPr txBox="1">
            <a:spLocks/>
          </p:cNvSpPr>
          <p:nvPr/>
        </p:nvSpPr>
        <p:spPr>
          <a:xfrm>
            <a:off x="1843189" y="291232"/>
            <a:ext cx="8505620" cy="628182"/>
          </a:xfrm>
          <a:prstGeom prst="rect">
            <a:avLst/>
          </a:prstGeom>
          <a:solidFill>
            <a:srgbClr val="FFFF99"/>
          </a:solidFill>
        </p:spPr>
        <p:txBody>
          <a:bodyPr>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4</a:t>
            </a:r>
            <a:r>
              <a:rPr kumimoji="1" lang="ja-JP" altLang="en-US" sz="32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歳</a:t>
            </a:r>
            <a:r>
              <a:rPr kumimoji="1" lang="ja-JP" altLang="en-US" sz="3200" b="1" i="0" u="none" strike="noStrike" kern="1200" cap="none" spc="0" normalizeH="0" baseline="0" noProof="0" dirty="0" err="1">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ぱんだ</a:t>
            </a:r>
            <a:r>
              <a:rPr kumimoji="1" lang="ja-JP" altLang="en-US" sz="32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組　好きな遊びの時間　園庭では・・・</a:t>
            </a:r>
          </a:p>
        </p:txBody>
      </p:sp>
      <p:pic>
        <p:nvPicPr>
          <p:cNvPr id="3" name="図 2">
            <a:extLst>
              <a:ext uri="{FF2B5EF4-FFF2-40B4-BE49-F238E27FC236}">
                <a16:creationId xmlns:a16="http://schemas.microsoft.com/office/drawing/2014/main" id="{1ACACC37-4925-229F-3165-3F329AA6A0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51" y="919414"/>
            <a:ext cx="6443902" cy="4832927"/>
          </a:xfrm>
          <a:prstGeom prst="rect">
            <a:avLst/>
          </a:prstGeom>
        </p:spPr>
      </p:pic>
      <p:pic>
        <p:nvPicPr>
          <p:cNvPr id="4" name="図 3">
            <a:extLst>
              <a:ext uri="{FF2B5EF4-FFF2-40B4-BE49-F238E27FC236}">
                <a16:creationId xmlns:a16="http://schemas.microsoft.com/office/drawing/2014/main" id="{41B18D66-DFDC-D0B0-7AF6-0FCADF52C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2749" y="2328487"/>
            <a:ext cx="6129251" cy="4596938"/>
          </a:xfrm>
          <a:prstGeom prst="rect">
            <a:avLst/>
          </a:prstGeom>
        </p:spPr>
      </p:pic>
    </p:spTree>
    <p:extLst>
      <p:ext uri="{BB962C8B-B14F-4D97-AF65-F5344CB8AC3E}">
        <p14:creationId xmlns:p14="http://schemas.microsoft.com/office/powerpoint/2010/main" val="2581967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09EA27C-DE62-4CEC-A6D3-4FA9EF40A5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8" name="図 7">
            <a:extLst>
              <a:ext uri="{FF2B5EF4-FFF2-40B4-BE49-F238E27FC236}">
                <a16:creationId xmlns:a16="http://schemas.microsoft.com/office/drawing/2014/main" id="{4996169C-16FD-88D5-BB55-7CE983198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075" y="1688411"/>
            <a:ext cx="7103382" cy="5327536"/>
          </a:xfrm>
          <a:prstGeom prst="rect">
            <a:avLst/>
          </a:prstGeom>
        </p:spPr>
      </p:pic>
      <p:pic>
        <p:nvPicPr>
          <p:cNvPr id="10" name="図 9">
            <a:extLst>
              <a:ext uri="{FF2B5EF4-FFF2-40B4-BE49-F238E27FC236}">
                <a16:creationId xmlns:a16="http://schemas.microsoft.com/office/drawing/2014/main" id="{908F1267-9244-89A8-2553-A7ADEE960C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055268" y="879216"/>
            <a:ext cx="6814771" cy="5458692"/>
          </a:xfrm>
          <a:prstGeom prst="rect">
            <a:avLst/>
          </a:prstGeom>
        </p:spPr>
      </p:pic>
      <p:sp>
        <p:nvSpPr>
          <p:cNvPr id="7" name="タイトル 1">
            <a:extLst>
              <a:ext uri="{FF2B5EF4-FFF2-40B4-BE49-F238E27FC236}">
                <a16:creationId xmlns:a16="http://schemas.microsoft.com/office/drawing/2014/main" id="{FB08A776-50F8-4410-9B3F-F036B6D853CB}"/>
              </a:ext>
            </a:extLst>
          </p:cNvPr>
          <p:cNvSpPr txBox="1">
            <a:spLocks/>
          </p:cNvSpPr>
          <p:nvPr/>
        </p:nvSpPr>
        <p:spPr>
          <a:xfrm>
            <a:off x="1691965" y="157947"/>
            <a:ext cx="8865660" cy="628182"/>
          </a:xfrm>
          <a:prstGeom prst="rect">
            <a:avLst/>
          </a:prstGeom>
          <a:solidFill>
            <a:srgbClr val="FFFF99"/>
          </a:solidFill>
        </p:spPr>
        <p:txBody>
          <a:bodyPr>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4</a:t>
            </a:r>
            <a:r>
              <a:rPr kumimoji="1" lang="ja-JP" altLang="en-US" sz="32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歳</a:t>
            </a:r>
            <a:r>
              <a:rPr kumimoji="1" lang="ja-JP" altLang="en-US" sz="3200" b="1" i="0" u="none" strike="noStrike" kern="1200" cap="none" spc="0" normalizeH="0" baseline="0" noProof="0" dirty="0" err="1">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ぱんだ</a:t>
            </a:r>
            <a:r>
              <a:rPr kumimoji="1" lang="ja-JP" altLang="en-US" sz="32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組　好きな遊びの時間　保育室では・・・</a:t>
            </a:r>
          </a:p>
        </p:txBody>
      </p:sp>
    </p:spTree>
    <p:extLst>
      <p:ext uri="{BB962C8B-B14F-4D97-AF65-F5344CB8AC3E}">
        <p14:creationId xmlns:p14="http://schemas.microsoft.com/office/powerpoint/2010/main" val="1684534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09EA27C-DE62-4CEC-A6D3-4FA9EF40A5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タイトル 1">
            <a:extLst>
              <a:ext uri="{FF2B5EF4-FFF2-40B4-BE49-F238E27FC236}">
                <a16:creationId xmlns:a16="http://schemas.microsoft.com/office/drawing/2014/main" id="{FB08A776-50F8-4410-9B3F-F036B6D853CB}"/>
              </a:ext>
            </a:extLst>
          </p:cNvPr>
          <p:cNvSpPr txBox="1">
            <a:spLocks/>
          </p:cNvSpPr>
          <p:nvPr/>
        </p:nvSpPr>
        <p:spPr>
          <a:xfrm>
            <a:off x="1415480" y="260648"/>
            <a:ext cx="9361040" cy="628182"/>
          </a:xfrm>
          <a:prstGeom prst="rect">
            <a:avLst/>
          </a:prstGeom>
          <a:solidFill>
            <a:srgbClr val="FFFF99"/>
          </a:solidFill>
        </p:spPr>
        <p:txBody>
          <a:bodyPr>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5</a:t>
            </a:r>
            <a:r>
              <a:rPr kumimoji="1" lang="ja-JP" altLang="en-US" sz="32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歳きり</a:t>
            </a:r>
            <a:r>
              <a:rPr kumimoji="1" lang="ja-JP" altLang="en-US" sz="3200" b="1" i="0" u="none" strike="noStrike" kern="1200" cap="none" spc="0" normalizeH="0" baseline="0" noProof="0" dirty="0" err="1">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ん</a:t>
            </a:r>
            <a:r>
              <a:rPr kumimoji="1" lang="ja-JP" altLang="en-US" sz="32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組　ダイナミックな遊び　園庭では・・・</a:t>
            </a:r>
          </a:p>
        </p:txBody>
      </p:sp>
      <p:sp>
        <p:nvSpPr>
          <p:cNvPr id="9" name="テキスト ボックス 8"/>
          <p:cNvSpPr txBox="1"/>
          <p:nvPr/>
        </p:nvSpPr>
        <p:spPr>
          <a:xfrm>
            <a:off x="749508" y="1409075"/>
            <a:ext cx="154398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dirty="0"/>
              <a:t>写真入れ替え</a:t>
            </a:r>
            <a:endParaRPr kumimoji="1" lang="ja-JP" altLang="en-US" dirty="0"/>
          </a:p>
        </p:txBody>
      </p:sp>
      <p:pic>
        <p:nvPicPr>
          <p:cNvPr id="10" name="図 9">
            <a:extLst>
              <a:ext uri="{FF2B5EF4-FFF2-40B4-BE49-F238E27FC236}">
                <a16:creationId xmlns:a16="http://schemas.microsoft.com/office/drawing/2014/main" id="{E4BDCD28-8E63-6681-765F-267E1F8FA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8830"/>
            <a:ext cx="5907579" cy="4430684"/>
          </a:xfrm>
          <a:prstGeom prst="rect">
            <a:avLst/>
          </a:prstGeom>
        </p:spPr>
      </p:pic>
      <p:pic>
        <p:nvPicPr>
          <p:cNvPr id="12" name="図 11">
            <a:extLst>
              <a:ext uri="{FF2B5EF4-FFF2-40B4-BE49-F238E27FC236}">
                <a16:creationId xmlns:a16="http://schemas.microsoft.com/office/drawing/2014/main" id="{B7E3278B-DD7C-25BE-60F8-C8EFE08368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6029" y="2086178"/>
            <a:ext cx="6555971" cy="4916979"/>
          </a:xfrm>
          <a:prstGeom prst="rect">
            <a:avLst/>
          </a:prstGeom>
        </p:spPr>
      </p:pic>
    </p:spTree>
    <p:extLst>
      <p:ext uri="{BB962C8B-B14F-4D97-AF65-F5344CB8AC3E}">
        <p14:creationId xmlns:p14="http://schemas.microsoft.com/office/powerpoint/2010/main" val="2626197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09EA27C-DE62-4CEC-A6D3-4FA9EF40A5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タイトル 1">
            <a:extLst>
              <a:ext uri="{FF2B5EF4-FFF2-40B4-BE49-F238E27FC236}">
                <a16:creationId xmlns:a16="http://schemas.microsoft.com/office/drawing/2014/main" id="{FB08A776-50F8-4410-9B3F-F036B6D853CB}"/>
              </a:ext>
            </a:extLst>
          </p:cNvPr>
          <p:cNvSpPr txBox="1">
            <a:spLocks/>
          </p:cNvSpPr>
          <p:nvPr/>
        </p:nvSpPr>
        <p:spPr>
          <a:xfrm>
            <a:off x="1626161" y="216938"/>
            <a:ext cx="8939678" cy="628182"/>
          </a:xfrm>
          <a:prstGeom prst="rect">
            <a:avLst/>
          </a:prstGeom>
          <a:solidFill>
            <a:srgbClr val="FFFF99"/>
          </a:solidFill>
        </p:spPr>
        <p:txBody>
          <a:bodyPr>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5</a:t>
            </a:r>
            <a:r>
              <a:rPr kumimoji="1" lang="ja-JP" altLang="en-US" sz="32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歳きり</a:t>
            </a:r>
            <a:r>
              <a:rPr kumimoji="1" lang="ja-JP" altLang="en-US" sz="3200" b="1" i="0" u="none" strike="noStrike" kern="1200" cap="none" spc="0" normalizeH="0" baseline="0" noProof="0" dirty="0" err="1">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ん</a:t>
            </a:r>
            <a:r>
              <a:rPr kumimoji="1" lang="ja-JP" altLang="en-US" sz="3200" b="1"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組　好きな遊びの時間　保育室では・・・</a:t>
            </a:r>
          </a:p>
        </p:txBody>
      </p:sp>
      <p:sp>
        <p:nvSpPr>
          <p:cNvPr id="13" name="テキスト ボックス 12"/>
          <p:cNvSpPr txBox="1"/>
          <p:nvPr/>
        </p:nvSpPr>
        <p:spPr>
          <a:xfrm>
            <a:off x="749508" y="1409075"/>
            <a:ext cx="154398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dirty="0"/>
              <a:t>写真入れ替え</a:t>
            </a:r>
            <a:endParaRPr kumimoji="1" lang="ja-JP" altLang="en-US" dirty="0"/>
          </a:p>
        </p:txBody>
      </p:sp>
      <p:pic>
        <p:nvPicPr>
          <p:cNvPr id="5" name="図 4">
            <a:extLst>
              <a:ext uri="{FF2B5EF4-FFF2-40B4-BE49-F238E27FC236}">
                <a16:creationId xmlns:a16="http://schemas.microsoft.com/office/drawing/2014/main" id="{9C975626-FF6F-781A-2A65-427564D7F7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5120"/>
            <a:ext cx="6949440" cy="5212080"/>
          </a:xfrm>
          <a:prstGeom prst="rect">
            <a:avLst/>
          </a:prstGeom>
        </p:spPr>
      </p:pic>
      <p:pic>
        <p:nvPicPr>
          <p:cNvPr id="9" name="図 8">
            <a:extLst>
              <a:ext uri="{FF2B5EF4-FFF2-40B4-BE49-F238E27FC236}">
                <a16:creationId xmlns:a16="http://schemas.microsoft.com/office/drawing/2014/main" id="{A4C36BBB-8CDD-8C91-4D0B-D29DEA1FF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0554" y="2673931"/>
            <a:ext cx="6112626" cy="4584469"/>
          </a:xfrm>
          <a:prstGeom prst="rect">
            <a:avLst/>
          </a:prstGeom>
        </p:spPr>
      </p:pic>
    </p:spTree>
    <p:extLst>
      <p:ext uri="{BB962C8B-B14F-4D97-AF65-F5344CB8AC3E}">
        <p14:creationId xmlns:p14="http://schemas.microsoft.com/office/powerpoint/2010/main" val="1196660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09EA27C-DE62-4CEC-A6D3-4FA9EF40A5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タイトル 1">
            <a:extLst>
              <a:ext uri="{FF2B5EF4-FFF2-40B4-BE49-F238E27FC236}">
                <a16:creationId xmlns:a16="http://schemas.microsoft.com/office/drawing/2014/main" id="{F7423FA8-831E-49EA-9B3A-A940038BA455}"/>
              </a:ext>
            </a:extLst>
          </p:cNvPr>
          <p:cNvSpPr txBox="1">
            <a:spLocks/>
          </p:cNvSpPr>
          <p:nvPr/>
        </p:nvSpPr>
        <p:spPr>
          <a:xfrm>
            <a:off x="1522985" y="238959"/>
            <a:ext cx="8712967" cy="561448"/>
          </a:xfrm>
          <a:prstGeom prst="rect">
            <a:avLst/>
          </a:prstGeom>
          <a:solidFill>
            <a:srgbClr val="FFFF99"/>
          </a:solidFill>
        </p:spPr>
        <p:txBody>
          <a:bodyPr>
            <a:normAutofit lnSpcReduction="10000"/>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3</a:t>
            </a:r>
            <a:r>
              <a:rPr kumimoji="1" lang="ja-JP" altLang="en-US" sz="32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歳うさぎ組　学級のみんなで取り組む活動</a:t>
            </a:r>
          </a:p>
        </p:txBody>
      </p:sp>
      <p:pic>
        <p:nvPicPr>
          <p:cNvPr id="7" name="図 6">
            <a:extLst>
              <a:ext uri="{FF2B5EF4-FFF2-40B4-BE49-F238E27FC236}">
                <a16:creationId xmlns:a16="http://schemas.microsoft.com/office/drawing/2014/main" id="{5BDBB6F1-AB93-3665-4B8F-EA5F5BC142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8952"/>
            <a:ext cx="6772791" cy="5079593"/>
          </a:xfrm>
          <a:prstGeom prst="rect">
            <a:avLst/>
          </a:prstGeom>
        </p:spPr>
      </p:pic>
      <p:pic>
        <p:nvPicPr>
          <p:cNvPr id="3" name="図 2">
            <a:extLst>
              <a:ext uri="{FF2B5EF4-FFF2-40B4-BE49-F238E27FC236}">
                <a16:creationId xmlns:a16="http://schemas.microsoft.com/office/drawing/2014/main" id="{480BD473-5EC8-C24B-A052-7960E6B1FB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1841" y="800405"/>
            <a:ext cx="6270160" cy="4702620"/>
          </a:xfrm>
          <a:prstGeom prst="rect">
            <a:avLst/>
          </a:prstGeom>
        </p:spPr>
      </p:pic>
    </p:spTree>
    <p:extLst>
      <p:ext uri="{BB962C8B-B14F-4D97-AF65-F5344CB8AC3E}">
        <p14:creationId xmlns:p14="http://schemas.microsoft.com/office/powerpoint/2010/main" val="3795643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09EA27C-DE62-4CEC-A6D3-4FA9EF40A5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タイトル 1">
            <a:extLst>
              <a:ext uri="{FF2B5EF4-FFF2-40B4-BE49-F238E27FC236}">
                <a16:creationId xmlns:a16="http://schemas.microsoft.com/office/drawing/2014/main" id="{F7423FA8-831E-49EA-9B3A-A940038BA455}"/>
              </a:ext>
            </a:extLst>
          </p:cNvPr>
          <p:cNvSpPr txBox="1">
            <a:spLocks/>
          </p:cNvSpPr>
          <p:nvPr/>
        </p:nvSpPr>
        <p:spPr>
          <a:xfrm>
            <a:off x="1649760" y="279382"/>
            <a:ext cx="8573107" cy="595891"/>
          </a:xfrm>
          <a:prstGeom prst="rect">
            <a:avLst/>
          </a:prstGeom>
          <a:solidFill>
            <a:srgbClr val="FFFF99"/>
          </a:solidFill>
        </p:spPr>
        <p:txBody>
          <a:bodyPr>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4</a:t>
            </a:r>
            <a:r>
              <a:rPr kumimoji="1" lang="ja-JP" altLang="en-US" sz="32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歳</a:t>
            </a:r>
            <a:r>
              <a:rPr kumimoji="1" lang="ja-JP" altLang="en-US" sz="3200" b="0" i="0" u="none" strike="noStrike" kern="1200" cap="none" spc="0" normalizeH="0" baseline="0" noProof="0" dirty="0" err="1">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ぱんだ</a:t>
            </a:r>
            <a:r>
              <a:rPr kumimoji="1" lang="ja-JP" altLang="en-US" sz="32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組　学級のみんなで取り組む活動</a:t>
            </a:r>
          </a:p>
        </p:txBody>
      </p:sp>
      <p:pic>
        <p:nvPicPr>
          <p:cNvPr id="3" name="図 2">
            <a:extLst>
              <a:ext uri="{FF2B5EF4-FFF2-40B4-BE49-F238E27FC236}">
                <a16:creationId xmlns:a16="http://schemas.microsoft.com/office/drawing/2014/main" id="{188FF332-EB9F-FC3F-5DC0-AF19F459D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8291" y="875273"/>
            <a:ext cx="6123710" cy="4592782"/>
          </a:xfrm>
          <a:prstGeom prst="rect">
            <a:avLst/>
          </a:prstGeom>
        </p:spPr>
      </p:pic>
      <p:pic>
        <p:nvPicPr>
          <p:cNvPr id="7" name="図 6">
            <a:extLst>
              <a:ext uri="{FF2B5EF4-FFF2-40B4-BE49-F238E27FC236}">
                <a16:creationId xmlns:a16="http://schemas.microsoft.com/office/drawing/2014/main" id="{74680A47-C4D1-8708-7E7F-B713B8DCC2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98" y="2110260"/>
            <a:ext cx="6702829" cy="5027122"/>
          </a:xfrm>
          <a:prstGeom prst="rect">
            <a:avLst/>
          </a:prstGeom>
        </p:spPr>
      </p:pic>
    </p:spTree>
    <p:extLst>
      <p:ext uri="{BB962C8B-B14F-4D97-AF65-F5344CB8AC3E}">
        <p14:creationId xmlns:p14="http://schemas.microsoft.com/office/powerpoint/2010/main" val="4090016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09EA27C-DE62-4CEC-A6D3-4FA9EF40A5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タイトル 1">
            <a:extLst>
              <a:ext uri="{FF2B5EF4-FFF2-40B4-BE49-F238E27FC236}">
                <a16:creationId xmlns:a16="http://schemas.microsoft.com/office/drawing/2014/main" id="{F7423FA8-831E-49EA-9B3A-A940038BA455}"/>
              </a:ext>
            </a:extLst>
          </p:cNvPr>
          <p:cNvSpPr txBox="1">
            <a:spLocks/>
          </p:cNvSpPr>
          <p:nvPr/>
        </p:nvSpPr>
        <p:spPr>
          <a:xfrm>
            <a:off x="1649760" y="279382"/>
            <a:ext cx="8573107" cy="595891"/>
          </a:xfrm>
          <a:prstGeom prst="rect">
            <a:avLst/>
          </a:prstGeom>
          <a:solidFill>
            <a:srgbClr val="FFFF99"/>
          </a:solidFill>
        </p:spPr>
        <p:txBody>
          <a:bodyPr>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ja-JP" altLang="en-US" sz="3200" dirty="0">
                <a:solidFill>
                  <a:prstClr val="black">
                    <a:lumMod val="85000"/>
                    <a:lumOff val="15000"/>
                  </a:prstClr>
                </a:solidFill>
                <a:latin typeface="Garamond" panose="02020404030301010803"/>
                <a:ea typeface="ＭＳ Ｐゴシック" panose="020B0600070205080204" pitchFamily="50" charset="-128"/>
              </a:rPr>
              <a:t>５</a:t>
            </a:r>
            <a:r>
              <a:rPr kumimoji="1" lang="ja-JP" altLang="en-US" sz="32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歳きりん組　学級のみんなで取り組む活動</a:t>
            </a:r>
          </a:p>
        </p:txBody>
      </p:sp>
      <p:pic>
        <p:nvPicPr>
          <p:cNvPr id="4" name="図 3">
            <a:extLst>
              <a:ext uri="{FF2B5EF4-FFF2-40B4-BE49-F238E27FC236}">
                <a16:creationId xmlns:a16="http://schemas.microsoft.com/office/drawing/2014/main" id="{A3A81087-B0AB-FB18-6076-BDB79F4340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4712"/>
            <a:ext cx="4282202" cy="3211652"/>
          </a:xfrm>
          <a:prstGeom prst="rect">
            <a:avLst/>
          </a:prstGeom>
        </p:spPr>
      </p:pic>
      <p:pic>
        <p:nvPicPr>
          <p:cNvPr id="8" name="図 7">
            <a:extLst>
              <a:ext uri="{FF2B5EF4-FFF2-40B4-BE49-F238E27FC236}">
                <a16:creationId xmlns:a16="http://schemas.microsoft.com/office/drawing/2014/main" id="{EABAF8D1-FED7-AFFB-8471-D2B36C2B7F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68" t="12763" b="6061"/>
          <a:stretch/>
        </p:blipFill>
        <p:spPr>
          <a:xfrm>
            <a:off x="4723286" y="875273"/>
            <a:ext cx="7468714" cy="4779820"/>
          </a:xfrm>
          <a:prstGeom prst="rect">
            <a:avLst/>
          </a:prstGeom>
        </p:spPr>
      </p:pic>
      <p:pic>
        <p:nvPicPr>
          <p:cNvPr id="11" name="図 10">
            <a:extLst>
              <a:ext uri="{FF2B5EF4-FFF2-40B4-BE49-F238E27FC236}">
                <a16:creationId xmlns:a16="http://schemas.microsoft.com/office/drawing/2014/main" id="{2E4CADD2-FCEA-FC4A-2695-A2E82BF8F7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9760" y="3936076"/>
            <a:ext cx="3895898" cy="2921924"/>
          </a:xfrm>
          <a:prstGeom prst="rect">
            <a:avLst/>
          </a:prstGeom>
        </p:spPr>
      </p:pic>
    </p:spTree>
    <p:extLst>
      <p:ext uri="{BB962C8B-B14F-4D97-AF65-F5344CB8AC3E}">
        <p14:creationId xmlns:p14="http://schemas.microsoft.com/office/powerpoint/2010/main" val="1870868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09EA27C-DE62-4CEC-A6D3-4FA9EF40A5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タイトル 1">
            <a:extLst>
              <a:ext uri="{FF2B5EF4-FFF2-40B4-BE49-F238E27FC236}">
                <a16:creationId xmlns:a16="http://schemas.microsoft.com/office/drawing/2014/main" id="{A981058D-39EA-47D2-8B21-CDCF281EC7D0}"/>
              </a:ext>
            </a:extLst>
          </p:cNvPr>
          <p:cNvSpPr txBox="1">
            <a:spLocks/>
          </p:cNvSpPr>
          <p:nvPr/>
        </p:nvSpPr>
        <p:spPr>
          <a:xfrm>
            <a:off x="2783632" y="260648"/>
            <a:ext cx="6552728" cy="720080"/>
          </a:xfrm>
          <a:prstGeom prst="rect">
            <a:avLst/>
          </a:prstGeom>
          <a:solidFill>
            <a:srgbClr val="FFD85B"/>
          </a:solidFill>
        </p:spPr>
        <p:txBody>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a:ln w="3175" cmpd="sng">
                  <a:noFill/>
                </a:ln>
                <a:solidFill>
                  <a:prstClr val="black">
                    <a:lumMod val="85000"/>
                    <a:lumOff val="15000"/>
                  </a:prstClr>
                </a:solidFill>
                <a:effectLst/>
                <a:uLnTx/>
                <a:uFillTx/>
                <a:latin typeface="HGPｺﾞｼｯｸE" panose="020B0900000000000000" pitchFamily="50" charset="-128"/>
                <a:ea typeface="HGPｺﾞｼｯｸE" panose="020B0900000000000000" pitchFamily="50" charset="-128"/>
                <a:cs typeface="+mj-cs"/>
              </a:rPr>
              <a:t>栽培・食育</a:t>
            </a:r>
          </a:p>
        </p:txBody>
      </p:sp>
      <p:pic>
        <p:nvPicPr>
          <p:cNvPr id="3" name="図 2">
            <a:extLst>
              <a:ext uri="{FF2B5EF4-FFF2-40B4-BE49-F238E27FC236}">
                <a16:creationId xmlns:a16="http://schemas.microsoft.com/office/drawing/2014/main" id="{A2517969-370B-DA53-A168-A0B26F840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66" y="988131"/>
            <a:ext cx="5957596" cy="4468197"/>
          </a:xfrm>
          <a:prstGeom prst="rect">
            <a:avLst/>
          </a:prstGeom>
        </p:spPr>
      </p:pic>
      <p:pic>
        <p:nvPicPr>
          <p:cNvPr id="4" name="図 3">
            <a:extLst>
              <a:ext uri="{FF2B5EF4-FFF2-40B4-BE49-F238E27FC236}">
                <a16:creationId xmlns:a16="http://schemas.microsoft.com/office/drawing/2014/main" id="{61FB639D-E527-17C9-BCDB-726175A835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53" y="3870583"/>
            <a:ext cx="5054084" cy="3790563"/>
          </a:xfrm>
          <a:prstGeom prst="rect">
            <a:avLst/>
          </a:prstGeom>
        </p:spPr>
      </p:pic>
      <p:pic>
        <p:nvPicPr>
          <p:cNvPr id="10" name="図 9">
            <a:extLst>
              <a:ext uri="{FF2B5EF4-FFF2-40B4-BE49-F238E27FC236}">
                <a16:creationId xmlns:a16="http://schemas.microsoft.com/office/drawing/2014/main" id="{8D061C09-A115-B4F0-822B-110081FEE8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31"/>
          <a:stretch/>
        </p:blipFill>
        <p:spPr>
          <a:xfrm>
            <a:off x="6849600" y="988131"/>
            <a:ext cx="5342400" cy="3084022"/>
          </a:xfrm>
          <a:prstGeom prst="rect">
            <a:avLst/>
          </a:prstGeom>
        </p:spPr>
      </p:pic>
    </p:spTree>
    <p:extLst>
      <p:ext uri="{BB962C8B-B14F-4D97-AF65-F5344CB8AC3E}">
        <p14:creationId xmlns:p14="http://schemas.microsoft.com/office/powerpoint/2010/main" val="1196311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09EA27C-DE62-4CEC-A6D3-4FA9EF40A5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タイトル 1">
            <a:extLst>
              <a:ext uri="{FF2B5EF4-FFF2-40B4-BE49-F238E27FC236}">
                <a16:creationId xmlns:a16="http://schemas.microsoft.com/office/drawing/2014/main" id="{F7423FA8-831E-49EA-9B3A-A940038BA455}"/>
              </a:ext>
            </a:extLst>
          </p:cNvPr>
          <p:cNvSpPr txBox="1">
            <a:spLocks/>
          </p:cNvSpPr>
          <p:nvPr/>
        </p:nvSpPr>
        <p:spPr>
          <a:xfrm>
            <a:off x="2315579" y="260648"/>
            <a:ext cx="7560841" cy="585520"/>
          </a:xfrm>
          <a:prstGeom prst="rect">
            <a:avLst/>
          </a:prstGeom>
          <a:solidFill>
            <a:srgbClr val="FFFF99"/>
          </a:solidFill>
        </p:spPr>
        <p:txBody>
          <a:bodyPr>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お弁当の時間</a:t>
            </a:r>
          </a:p>
        </p:txBody>
      </p:sp>
      <p:pic>
        <p:nvPicPr>
          <p:cNvPr id="4" name="図 3">
            <a:extLst>
              <a:ext uri="{FF2B5EF4-FFF2-40B4-BE49-F238E27FC236}">
                <a16:creationId xmlns:a16="http://schemas.microsoft.com/office/drawing/2014/main" id="{E7B4E912-D68F-C073-4F35-5A72D4905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09770"/>
            <a:ext cx="6095999" cy="4571999"/>
          </a:xfrm>
          <a:prstGeom prst="rect">
            <a:avLst/>
          </a:prstGeom>
        </p:spPr>
      </p:pic>
      <p:pic>
        <p:nvPicPr>
          <p:cNvPr id="5" name="図 4">
            <a:extLst>
              <a:ext uri="{FF2B5EF4-FFF2-40B4-BE49-F238E27FC236}">
                <a16:creationId xmlns:a16="http://schemas.microsoft.com/office/drawing/2014/main" id="{7673AB65-C89D-A40F-AC2D-860B0534AD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1" y="2317802"/>
            <a:ext cx="6096000" cy="4572000"/>
          </a:xfrm>
          <a:prstGeom prst="rect">
            <a:avLst/>
          </a:prstGeom>
        </p:spPr>
      </p:pic>
    </p:spTree>
    <p:extLst>
      <p:ext uri="{BB962C8B-B14F-4D97-AF65-F5344CB8AC3E}">
        <p14:creationId xmlns:p14="http://schemas.microsoft.com/office/powerpoint/2010/main" val="879118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09EA27C-DE62-4CEC-A6D3-4FA9EF40A5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タイトル 1">
            <a:extLst>
              <a:ext uri="{FF2B5EF4-FFF2-40B4-BE49-F238E27FC236}">
                <a16:creationId xmlns:a16="http://schemas.microsoft.com/office/drawing/2014/main" id="{F7423FA8-831E-49EA-9B3A-A940038BA455}"/>
              </a:ext>
            </a:extLst>
          </p:cNvPr>
          <p:cNvSpPr txBox="1">
            <a:spLocks/>
          </p:cNvSpPr>
          <p:nvPr/>
        </p:nvSpPr>
        <p:spPr>
          <a:xfrm>
            <a:off x="2315579" y="260648"/>
            <a:ext cx="7560841" cy="585520"/>
          </a:xfrm>
          <a:prstGeom prst="rect">
            <a:avLst/>
          </a:prstGeom>
          <a:solidFill>
            <a:srgbClr val="FFFF99"/>
          </a:solidFill>
        </p:spPr>
        <p:txBody>
          <a:bodyPr>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プール活動・水遊び</a:t>
            </a: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5050" y="4173983"/>
            <a:ext cx="3578689" cy="2684017"/>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8788" y="846168"/>
            <a:ext cx="4957482" cy="3718112"/>
          </a:xfrm>
          <a:prstGeom prst="rect">
            <a:avLst/>
          </a:prstGeom>
        </p:spPr>
      </p:pic>
      <p:pic>
        <p:nvPicPr>
          <p:cNvPr id="5" name="図 4">
            <a:extLst>
              <a:ext uri="{FF2B5EF4-FFF2-40B4-BE49-F238E27FC236}">
                <a16:creationId xmlns:a16="http://schemas.microsoft.com/office/drawing/2014/main" id="{E6C032EE-7A05-8078-2D02-C12303804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850" y="824961"/>
            <a:ext cx="4957482" cy="3718112"/>
          </a:xfrm>
          <a:prstGeom prst="rect">
            <a:avLst/>
          </a:prstGeom>
        </p:spPr>
      </p:pic>
      <p:pic>
        <p:nvPicPr>
          <p:cNvPr id="7" name="図 6">
            <a:extLst>
              <a:ext uri="{FF2B5EF4-FFF2-40B4-BE49-F238E27FC236}">
                <a16:creationId xmlns:a16="http://schemas.microsoft.com/office/drawing/2014/main" id="{C7937CFB-F11D-73A3-FC8F-566F5D570B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023" y="4173984"/>
            <a:ext cx="3578688" cy="2684016"/>
          </a:xfrm>
          <a:prstGeom prst="rect">
            <a:avLst/>
          </a:prstGeom>
        </p:spPr>
      </p:pic>
    </p:spTree>
    <p:extLst>
      <p:ext uri="{BB962C8B-B14F-4D97-AF65-F5344CB8AC3E}">
        <p14:creationId xmlns:p14="http://schemas.microsoft.com/office/powerpoint/2010/main" val="1221514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703512" y="243910"/>
            <a:ext cx="9073008" cy="720080"/>
          </a:xfrm>
          <a:prstGeom prst="rect">
            <a:avLst/>
          </a:prstGeom>
          <a:solidFill>
            <a:srgbClr val="CCFFCC"/>
          </a:solidFill>
          <a:ln>
            <a:solidFill>
              <a:schemeClr val="tx1"/>
            </a:solidFill>
            <a:miter lim="800000"/>
            <a:headEnd/>
            <a:tailEnd/>
          </a:ln>
        </p:spPr>
        <p:txBody>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b="1" dirty="0">
                <a:solidFill>
                  <a:srgbClr val="FF0066"/>
                </a:solidFill>
                <a:ea typeface="HGP創英角ﾎﾟｯﾌﾟ体" panose="040B0A00000000000000" pitchFamily="50" charset="-128"/>
              </a:rPr>
              <a:t>学校として</a:t>
            </a:r>
            <a:r>
              <a:rPr lang="ja-JP" altLang="en-US" b="1">
                <a:solidFill>
                  <a:srgbClr val="FF0066"/>
                </a:solidFill>
                <a:ea typeface="HGP創英角ﾎﾟｯﾌﾟ体" panose="040B0A00000000000000" pitchFamily="50" charset="-128"/>
              </a:rPr>
              <a:t>の幼稚園（杉並区立子供園）</a:t>
            </a:r>
            <a:endParaRPr lang="ja-JP" altLang="en-US" b="1" dirty="0">
              <a:solidFill>
                <a:srgbClr val="FF0066"/>
              </a:solidFill>
              <a:ea typeface="HGP創英角ﾎﾟｯﾌﾟ体" panose="040B0A00000000000000" pitchFamily="50" charset="-128"/>
            </a:endParaRPr>
          </a:p>
        </p:txBody>
      </p:sp>
      <p:sp>
        <p:nvSpPr>
          <p:cNvPr id="3" name="Rectangle 3"/>
          <p:cNvSpPr txBox="1">
            <a:spLocks noChangeArrowheads="1"/>
          </p:cNvSpPr>
          <p:nvPr/>
        </p:nvSpPr>
        <p:spPr>
          <a:xfrm>
            <a:off x="831272" y="1414140"/>
            <a:ext cx="10370127" cy="4681215"/>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a:lstStyle>
          <a:p>
            <a:pPr>
              <a:lnSpc>
                <a:spcPct val="90000"/>
              </a:lnSpc>
              <a:buFontTx/>
              <a:buNone/>
            </a:pPr>
            <a:r>
              <a:rPr lang="en-US" altLang="ja-JP" sz="3600" dirty="0">
                <a:latin typeface="HG丸ｺﾞｼｯｸM-PRO" panose="020F0600000000000000" pitchFamily="50" charset="-128"/>
                <a:ea typeface="HG丸ｺﾞｼｯｸM-PRO" panose="020F0600000000000000" pitchFamily="50" charset="-128"/>
              </a:rPr>
              <a:t>【</a:t>
            </a:r>
            <a:r>
              <a:rPr lang="ja-JP" altLang="en-US" sz="3600" dirty="0">
                <a:latin typeface="HG丸ｺﾞｼｯｸM-PRO" panose="020F0600000000000000" pitchFamily="50" charset="-128"/>
                <a:ea typeface="HG丸ｺﾞｼｯｸM-PRO" panose="020F0600000000000000" pitchFamily="50" charset="-128"/>
              </a:rPr>
              <a:t>学校としての幼稚園（杉並区立子供園）</a:t>
            </a:r>
            <a:r>
              <a:rPr lang="en-US" altLang="ja-JP" sz="3600" dirty="0">
                <a:latin typeface="HG丸ｺﾞｼｯｸM-PRO" panose="020F0600000000000000" pitchFamily="50" charset="-128"/>
                <a:ea typeface="HG丸ｺﾞｼｯｸM-PRO" panose="020F0600000000000000" pitchFamily="50" charset="-128"/>
              </a:rPr>
              <a:t>】</a:t>
            </a:r>
          </a:p>
          <a:p>
            <a:pPr>
              <a:lnSpc>
                <a:spcPct val="90000"/>
              </a:lnSpc>
              <a:buFontTx/>
              <a:buNone/>
            </a:pPr>
            <a:r>
              <a:rPr lang="ja-JP" altLang="en-US" sz="2800" dirty="0">
                <a:latin typeface="HG丸ｺﾞｼｯｸM-PRO" panose="020F0600000000000000" pitchFamily="50" charset="-128"/>
                <a:ea typeface="HG丸ｺﾞｼｯｸM-PRO" panose="020F0600000000000000" pitchFamily="50" charset="-128"/>
              </a:rPr>
              <a:t>　</a:t>
            </a:r>
            <a:endParaRPr lang="en-US" altLang="ja-JP" sz="2800" dirty="0">
              <a:latin typeface="HG丸ｺﾞｼｯｸM-PRO" panose="020F0600000000000000" pitchFamily="50" charset="-128"/>
              <a:ea typeface="HG丸ｺﾞｼｯｸM-PRO" panose="020F0600000000000000" pitchFamily="50" charset="-128"/>
            </a:endParaRPr>
          </a:p>
          <a:p>
            <a:pPr>
              <a:lnSpc>
                <a:spcPct val="90000"/>
              </a:lnSpc>
              <a:buFontTx/>
              <a:buNone/>
            </a:pPr>
            <a:endParaRPr lang="en-US" altLang="ja-JP" sz="2800" dirty="0">
              <a:latin typeface="HG丸ｺﾞｼｯｸM-PRO" panose="020F0600000000000000" pitchFamily="50" charset="-128"/>
              <a:ea typeface="HG丸ｺﾞｼｯｸM-PRO" panose="020F0600000000000000" pitchFamily="50" charset="-128"/>
            </a:endParaRPr>
          </a:p>
          <a:p>
            <a:pPr>
              <a:lnSpc>
                <a:spcPct val="90000"/>
              </a:lnSpc>
              <a:buFontTx/>
              <a:buNone/>
            </a:pPr>
            <a:r>
              <a:rPr lang="ja-JP" altLang="en-US" sz="2800" dirty="0">
                <a:latin typeface="HG丸ｺﾞｼｯｸM-PRO" panose="020F0600000000000000" pitchFamily="50" charset="-128"/>
                <a:ea typeface="HG丸ｺﾞｼｯｸM-PRO" panose="020F0600000000000000" pitchFamily="50" charset="-128"/>
              </a:rPr>
              <a:t>　　</a:t>
            </a:r>
            <a:r>
              <a:rPr lang="ja-JP" altLang="en-US" sz="4400" dirty="0">
                <a:latin typeface="HG丸ｺﾞｼｯｸM-PRO" panose="020F0600000000000000" pitchFamily="50" charset="-128"/>
                <a:ea typeface="HG丸ｺﾞｼｯｸM-PRO" panose="020F0600000000000000" pitchFamily="50" charset="-128"/>
              </a:rPr>
              <a:t>小学校以降の生活や学習の基礎を培う</a:t>
            </a:r>
            <a:r>
              <a:rPr lang="ja-JP" altLang="en-US" sz="4400" b="1" dirty="0">
                <a:latin typeface="HG丸ｺﾞｼｯｸM-PRO" panose="020F0600000000000000" pitchFamily="50" charset="-128"/>
                <a:ea typeface="HG丸ｺﾞｼｯｸM-PRO" panose="020F0600000000000000" pitchFamily="50" charset="-128"/>
              </a:rPr>
              <a:t>「</a:t>
            </a:r>
            <a:r>
              <a:rPr lang="ja-JP" altLang="en-US" sz="4400" b="1" dirty="0">
                <a:solidFill>
                  <a:schemeClr val="accent1">
                    <a:lumMod val="75000"/>
                  </a:schemeClr>
                </a:solidFill>
                <a:latin typeface="HG丸ｺﾞｼｯｸM-PRO" panose="020F0600000000000000" pitchFamily="50" charset="-128"/>
                <a:ea typeface="HG丸ｺﾞｼｯｸM-PRO" panose="020F0600000000000000" pitchFamily="50" charset="-128"/>
              </a:rPr>
              <a:t>学校教育のはじまり</a:t>
            </a:r>
            <a:r>
              <a:rPr lang="ja-JP" altLang="en-US" sz="4400" b="1" dirty="0">
                <a:latin typeface="HG丸ｺﾞｼｯｸM-PRO" panose="020F0600000000000000" pitchFamily="50" charset="-128"/>
                <a:ea typeface="HG丸ｺﾞｼｯｸM-PRO" panose="020F0600000000000000" pitchFamily="50" charset="-128"/>
              </a:rPr>
              <a:t>」</a:t>
            </a:r>
            <a:r>
              <a:rPr lang="ja-JP" altLang="en-US" sz="4400" dirty="0">
                <a:latin typeface="HG丸ｺﾞｼｯｸM-PRO" panose="020F0600000000000000" pitchFamily="50" charset="-128"/>
                <a:ea typeface="HG丸ｺﾞｼｯｸM-PRO" panose="020F0600000000000000" pitchFamily="50" charset="-128"/>
              </a:rPr>
              <a:t>としての役割を担っています。</a:t>
            </a:r>
            <a:endParaRPr lang="ja-JP" altLang="en-US" sz="4400" dirty="0"/>
          </a:p>
        </p:txBody>
      </p:sp>
      <p:pic>
        <p:nvPicPr>
          <p:cNvPr id="4" name="図 3">
            <a:extLst>
              <a:ext uri="{FF2B5EF4-FFF2-40B4-BE49-F238E27FC236}">
                <a16:creationId xmlns:a16="http://schemas.microsoft.com/office/drawing/2014/main" id="{DAA4520B-C116-462D-B060-823DF947F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441" b="54157"/>
          <a:stretch/>
        </p:blipFill>
        <p:spPr>
          <a:xfrm>
            <a:off x="10633207" y="5261548"/>
            <a:ext cx="1426151" cy="1416570"/>
          </a:xfrm>
          <a:prstGeom prst="rect">
            <a:avLst/>
          </a:prstGeom>
        </p:spPr>
      </p:pic>
    </p:spTree>
    <p:extLst>
      <p:ext uri="{BB962C8B-B14F-4D97-AF65-F5344CB8AC3E}">
        <p14:creationId xmlns:p14="http://schemas.microsoft.com/office/powerpoint/2010/main" val="3462989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堀ノ内</a:t>
            </a:r>
            <a:r>
              <a:rPr kumimoji="1" lang="ja-JP" altLang="en-US" dirty="0"/>
              <a:t>子供園</a:t>
            </a:r>
          </a:p>
        </p:txBody>
      </p:sp>
      <p:sp>
        <p:nvSpPr>
          <p:cNvPr id="3" name="サブタイトル 2"/>
          <p:cNvSpPr>
            <a:spLocks noGrp="1"/>
          </p:cNvSpPr>
          <p:nvPr>
            <p:ph type="subTitle" idx="1"/>
          </p:nvPr>
        </p:nvSpPr>
        <p:spPr>
          <a:xfrm>
            <a:off x="3445934" y="3522112"/>
            <a:ext cx="5308866" cy="1377651"/>
          </a:xfrm>
        </p:spPr>
        <p:txBody>
          <a:bodyPr>
            <a:normAutofit/>
          </a:bodyPr>
          <a:lstStyle/>
          <a:p>
            <a:r>
              <a:rPr lang="ja-JP" altLang="en-US" sz="3200" b="1" dirty="0">
                <a:latin typeface="+mj-ea"/>
                <a:ea typeface="+mj-ea"/>
              </a:rPr>
              <a:t>～その他の活動や行事～</a:t>
            </a:r>
          </a:p>
        </p:txBody>
      </p:sp>
      <p:pic>
        <p:nvPicPr>
          <p:cNvPr id="11" name="図 10" descr="室内, 天井, 人, 壁 が含まれている画像&#10;&#10;非常に高い精度で生成された説明">
            <a:extLst>
              <a:ext uri="{FF2B5EF4-FFF2-40B4-BE49-F238E27FC236}">
                <a16:creationId xmlns:a16="http://schemas.microsoft.com/office/drawing/2014/main" id="{F3D0667E-F886-4E3E-B5BB-0267F911AD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98" t="24801" r="24130"/>
          <a:stretch/>
        </p:blipFill>
        <p:spPr>
          <a:xfrm>
            <a:off x="9001693" y="4310605"/>
            <a:ext cx="2705874" cy="2126142"/>
          </a:xfrm>
          <a:prstGeom prst="rect">
            <a:avLst/>
          </a:prstGeom>
          <a:ln>
            <a:noFill/>
          </a:ln>
          <a:effectLst>
            <a:softEdge rad="112500"/>
          </a:effectLst>
        </p:spPr>
      </p:pic>
      <p:pic>
        <p:nvPicPr>
          <p:cNvPr id="23" name="図 22" descr="人, 室内, 立っている, 衣類 が含まれている画像&#10;&#10;非常に高い精度で生成された説明">
            <a:extLst>
              <a:ext uri="{FF2B5EF4-FFF2-40B4-BE49-F238E27FC236}">
                <a16:creationId xmlns:a16="http://schemas.microsoft.com/office/drawing/2014/main" id="{BAB1C282-4A95-4BE7-B67C-4E234615A9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80"/>
          <a:stretch/>
        </p:blipFill>
        <p:spPr>
          <a:xfrm>
            <a:off x="8544272" y="417877"/>
            <a:ext cx="3009079" cy="2301511"/>
          </a:xfrm>
          <a:prstGeom prst="rect">
            <a:avLst/>
          </a:prstGeom>
          <a:ln>
            <a:noFill/>
          </a:ln>
          <a:effectLst>
            <a:softEdge rad="112500"/>
          </a:effectLst>
        </p:spPr>
      </p:pic>
      <p:pic>
        <p:nvPicPr>
          <p:cNvPr id="25" name="図 24" descr="人, 室内, 壁, 床 が含まれている画像&#10;&#10;非常に高い精度で生成された説明">
            <a:extLst>
              <a:ext uri="{FF2B5EF4-FFF2-40B4-BE49-F238E27FC236}">
                <a16:creationId xmlns:a16="http://schemas.microsoft.com/office/drawing/2014/main" id="{C8695CF8-376C-4E3B-B2CE-B92D3FA975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522" y="4230142"/>
            <a:ext cx="2942140" cy="2206605"/>
          </a:xfrm>
          <a:prstGeom prst="rect">
            <a:avLst/>
          </a:prstGeom>
          <a:ln>
            <a:noFill/>
          </a:ln>
          <a:effectLst>
            <a:softEdge rad="112500"/>
          </a:effectLst>
        </p:spPr>
      </p:pic>
      <p:pic>
        <p:nvPicPr>
          <p:cNvPr id="27" name="図 26" descr="室内, 赤色, テーブル, 窓 が含まれている画像&#10;&#10;高い精度で生成された説明">
            <a:extLst>
              <a:ext uri="{FF2B5EF4-FFF2-40B4-BE49-F238E27FC236}">
                <a16:creationId xmlns:a16="http://schemas.microsoft.com/office/drawing/2014/main" id="{6A43348B-E4DD-44E8-A571-A0BF69EBA5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29" r="6" b="6"/>
          <a:stretch/>
        </p:blipFill>
        <p:spPr>
          <a:xfrm>
            <a:off x="839416" y="375487"/>
            <a:ext cx="2777862" cy="2117897"/>
          </a:xfrm>
          <a:prstGeom prst="rect">
            <a:avLst/>
          </a:prstGeom>
          <a:ln>
            <a:noFill/>
          </a:ln>
          <a:effectLst>
            <a:softEdge rad="112500"/>
          </a:effectLst>
        </p:spPr>
      </p:pic>
    </p:spTree>
    <p:extLst>
      <p:ext uri="{BB962C8B-B14F-4D97-AF65-F5344CB8AC3E}">
        <p14:creationId xmlns:p14="http://schemas.microsoft.com/office/powerpoint/2010/main" val="1054873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3" name="Group 12">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4" name="Picture 13"/>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 name="Picture 16"/>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9" name="Straight Connector 18">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3" name="Rectangle 22">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25" name="Rectangle 24">
            <a:extLst>
              <a:ext uri="{FF2B5EF4-FFF2-40B4-BE49-F238E27FC236}">
                <a16:creationId xmlns:a16="http://schemas.microsoft.com/office/drawing/2014/main" id="{857E618C-1D7B-4A51-90C1-6106CD8A1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7" name="Rectangle 26">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 name="タイトル 1"/>
          <p:cNvSpPr txBox="1">
            <a:spLocks/>
          </p:cNvSpPr>
          <p:nvPr/>
        </p:nvSpPr>
        <p:spPr>
          <a:xfrm>
            <a:off x="826852" y="872062"/>
            <a:ext cx="3073940" cy="1778000"/>
          </a:xfrm>
          <a:prstGeom prst="rect">
            <a:avLst/>
          </a:prstGeom>
          <a:solidFill>
            <a:srgbClr val="66FFFF"/>
          </a:solidFill>
        </p:spPr>
        <p:txBody>
          <a:bodyPr vert="horz" lIns="91440" tIns="45720" rIns="91440" bIns="45720" rtlCol="0" anchor="b">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避難訓練</a:t>
            </a:r>
            <a:endParaRPr kumimoji="1" lang="en-US" altLang="ja-JP"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endParaRPr>
          </a:p>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（毎月実施）</a:t>
            </a:r>
          </a:p>
        </p:txBody>
      </p:sp>
      <p:sp>
        <p:nvSpPr>
          <p:cNvPr id="9" name="テキスト ボックス 8">
            <a:extLst>
              <a:ext uri="{FF2B5EF4-FFF2-40B4-BE49-F238E27FC236}">
                <a16:creationId xmlns:a16="http://schemas.microsoft.com/office/drawing/2014/main" id="{4B019F6F-C47A-4FA4-AD79-E4F44F9A7809}"/>
              </a:ext>
            </a:extLst>
          </p:cNvPr>
          <p:cNvSpPr txBox="1"/>
          <p:nvPr/>
        </p:nvSpPr>
        <p:spPr>
          <a:xfrm>
            <a:off x="862122" y="2903534"/>
            <a:ext cx="3100447"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毎月地震，火災、不審者のいずれかを想定し、全園児で避難訓練を行っています。</a:t>
            </a:r>
            <a:endPar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5" name="図 4">
            <a:extLst>
              <a:ext uri="{FF2B5EF4-FFF2-40B4-BE49-F238E27FC236}">
                <a16:creationId xmlns:a16="http://schemas.microsoft.com/office/drawing/2014/main" id="{0F3BBCA4-3F95-1FDB-63DC-223393EACD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1607" y="478615"/>
            <a:ext cx="8348134" cy="5865820"/>
          </a:xfrm>
          <a:prstGeom prst="rect">
            <a:avLst/>
          </a:prstGeom>
        </p:spPr>
      </p:pic>
    </p:spTree>
    <p:extLst>
      <p:ext uri="{BB962C8B-B14F-4D97-AF65-F5344CB8AC3E}">
        <p14:creationId xmlns:p14="http://schemas.microsoft.com/office/powerpoint/2010/main" val="1751639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3" name="Group 12">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4" name="Picture 13"/>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 name="Picture 16"/>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9" name="Straight Connector 18">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3" name="Rectangle 22">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25" name="Rectangle 24">
            <a:extLst>
              <a:ext uri="{FF2B5EF4-FFF2-40B4-BE49-F238E27FC236}">
                <a16:creationId xmlns:a16="http://schemas.microsoft.com/office/drawing/2014/main" id="{857E618C-1D7B-4A51-90C1-6106CD8A1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7" name="Rectangle 26">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 name="タイトル 1"/>
          <p:cNvSpPr txBox="1">
            <a:spLocks/>
          </p:cNvSpPr>
          <p:nvPr/>
        </p:nvSpPr>
        <p:spPr>
          <a:xfrm>
            <a:off x="826852" y="872062"/>
            <a:ext cx="3073940" cy="1778000"/>
          </a:xfrm>
          <a:prstGeom prst="rect">
            <a:avLst/>
          </a:prstGeom>
          <a:solidFill>
            <a:srgbClr val="66FFFF"/>
          </a:solidFill>
        </p:spPr>
        <p:txBody>
          <a:bodyPr vert="horz" lIns="91440" tIns="45720" rIns="91440" bIns="45720" rtlCol="0" anchor="b">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避難訓練</a:t>
            </a:r>
            <a:endParaRPr kumimoji="1" lang="en-US" altLang="ja-JP"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endParaRPr>
          </a:p>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（毎月実施）</a:t>
            </a:r>
          </a:p>
        </p:txBody>
      </p:sp>
      <p:sp>
        <p:nvSpPr>
          <p:cNvPr id="9" name="テキスト ボックス 8">
            <a:extLst>
              <a:ext uri="{FF2B5EF4-FFF2-40B4-BE49-F238E27FC236}">
                <a16:creationId xmlns:a16="http://schemas.microsoft.com/office/drawing/2014/main" id="{4B019F6F-C47A-4FA4-AD79-E4F44F9A7809}"/>
              </a:ext>
            </a:extLst>
          </p:cNvPr>
          <p:cNvSpPr txBox="1"/>
          <p:nvPr/>
        </p:nvSpPr>
        <p:spPr>
          <a:xfrm>
            <a:off x="862122" y="2903534"/>
            <a:ext cx="3100447"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毎月地震，火災、不審者のいずれかを想定し、全園児で避難訓練を行っています。</a:t>
            </a:r>
            <a:endPar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4" name="図 3" descr="道路, 屋外, 建物, 木 が含まれている画像&#10;&#10;非常に高い精度で生成された説明">
            <a:extLst>
              <a:ext uri="{FF2B5EF4-FFF2-40B4-BE49-F238E27FC236}">
                <a16:creationId xmlns:a16="http://schemas.microsoft.com/office/drawing/2014/main" id="{D5341170-2340-4C66-B703-733575F457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14" r="11760" b="12716"/>
          <a:stretch/>
        </p:blipFill>
        <p:spPr>
          <a:xfrm>
            <a:off x="4140396" y="393447"/>
            <a:ext cx="7684381" cy="5985938"/>
          </a:xfrm>
          <a:prstGeom prst="rect">
            <a:avLst/>
          </a:prstGeom>
          <a:ln>
            <a:noFill/>
          </a:ln>
          <a:effectLst>
            <a:softEdge rad="112500"/>
          </a:effectLst>
        </p:spPr>
      </p:pic>
    </p:spTree>
    <p:extLst>
      <p:ext uri="{BB962C8B-B14F-4D97-AF65-F5344CB8AC3E}">
        <p14:creationId xmlns:p14="http://schemas.microsoft.com/office/powerpoint/2010/main" val="2768135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4" name="Group 13">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5" name="Picture 14"/>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7" name="Picture 1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8" name="Picture 17"/>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0" name="Straight Connector 19">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4" name="Rectangle 23">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26" name="Rectangle 25">
            <a:extLst>
              <a:ext uri="{FF2B5EF4-FFF2-40B4-BE49-F238E27FC236}">
                <a16:creationId xmlns:a16="http://schemas.microsoft.com/office/drawing/2014/main" id="{857E618C-1D7B-4A51-90C1-6106CD8A1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8" name="Rectangle 27">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タイトル 1"/>
          <p:cNvSpPr txBox="1">
            <a:spLocks/>
          </p:cNvSpPr>
          <p:nvPr/>
        </p:nvSpPr>
        <p:spPr>
          <a:xfrm>
            <a:off x="826852" y="872061"/>
            <a:ext cx="3073940" cy="1403478"/>
          </a:xfrm>
          <a:prstGeom prst="rect">
            <a:avLst/>
          </a:prstGeom>
          <a:solidFill>
            <a:srgbClr val="66FFFF"/>
          </a:solidFill>
        </p:spPr>
        <p:txBody>
          <a:bodyPr vert="horz" lIns="91440" tIns="45720" rIns="91440" bIns="45720" rtlCol="0" anchor="b">
            <a:normAutofit lnSpcReduction="10000"/>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1" lang="ja-JP" altLang="en-US"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安全指導</a:t>
            </a:r>
            <a:r>
              <a:rPr kumimoji="1" lang="en-US" altLang="ja-JP"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毎月実施）</a:t>
            </a:r>
          </a:p>
        </p:txBody>
      </p:sp>
      <p:sp>
        <p:nvSpPr>
          <p:cNvPr id="8" name="テキスト ボックス 7">
            <a:extLst>
              <a:ext uri="{FF2B5EF4-FFF2-40B4-BE49-F238E27FC236}">
                <a16:creationId xmlns:a16="http://schemas.microsoft.com/office/drawing/2014/main" id="{914C526A-3436-4557-BCA7-40DF481905B5}"/>
              </a:ext>
            </a:extLst>
          </p:cNvPr>
          <p:cNvSpPr txBox="1"/>
          <p:nvPr/>
        </p:nvSpPr>
        <p:spPr>
          <a:xfrm>
            <a:off x="783802" y="2548870"/>
            <a:ext cx="3135718" cy="35394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交通安全や生活安全について、毎月、決められた日に学級ごとに安全指導を行います。７月にはお巡りさんからご指導をいただきました。</a:t>
            </a:r>
          </a:p>
        </p:txBody>
      </p:sp>
      <p:pic>
        <p:nvPicPr>
          <p:cNvPr id="3" name="図 2"/>
          <p:cNvPicPr>
            <a:picLocks noChangeAspect="1"/>
          </p:cNvPicPr>
          <p:nvPr/>
        </p:nvPicPr>
        <p:blipFill rotWithShape="1">
          <a:blip r:embed="rId6" cstate="print">
            <a:extLst>
              <a:ext uri="{28A0092B-C50C-407E-A947-70E740481C1C}">
                <a14:useLocalDpi xmlns:a14="http://schemas.microsoft.com/office/drawing/2010/main" val="0"/>
              </a:ext>
            </a:extLst>
          </a:blip>
          <a:srcRect l="19035" t="14426" r="3054"/>
          <a:stretch/>
        </p:blipFill>
        <p:spPr>
          <a:xfrm>
            <a:off x="4281893" y="494304"/>
            <a:ext cx="7423970" cy="5868649"/>
          </a:xfrm>
          <a:prstGeom prst="rect">
            <a:avLst/>
          </a:prstGeom>
        </p:spPr>
      </p:pic>
    </p:spTree>
    <p:extLst>
      <p:ext uri="{BB962C8B-B14F-4D97-AF65-F5344CB8AC3E}">
        <p14:creationId xmlns:p14="http://schemas.microsoft.com/office/powerpoint/2010/main" val="1031185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0" name="Group 9">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3" name="Picture 12"/>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0" name="Rectangle 19">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22" name="Rectangle 21">
            <a:extLst>
              <a:ext uri="{FF2B5EF4-FFF2-40B4-BE49-F238E27FC236}">
                <a16:creationId xmlns:a16="http://schemas.microsoft.com/office/drawing/2014/main" id="{857E618C-1D7B-4A51-90C1-6106CD8A1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4" name="Rectangle 23">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タイトル 1">
            <a:extLst>
              <a:ext uri="{FF2B5EF4-FFF2-40B4-BE49-F238E27FC236}">
                <a16:creationId xmlns:a16="http://schemas.microsoft.com/office/drawing/2014/main" id="{439304D4-A03D-476A-AD33-D6981D9BBC92}"/>
              </a:ext>
            </a:extLst>
          </p:cNvPr>
          <p:cNvSpPr txBox="1">
            <a:spLocks/>
          </p:cNvSpPr>
          <p:nvPr/>
        </p:nvSpPr>
        <p:spPr>
          <a:xfrm>
            <a:off x="602334" y="872060"/>
            <a:ext cx="3525032" cy="1984619"/>
          </a:xfrm>
          <a:prstGeom prst="rect">
            <a:avLst/>
          </a:prstGeom>
          <a:solidFill>
            <a:srgbClr val="66FFFF"/>
          </a:solidFill>
        </p:spPr>
        <p:txBody>
          <a:bodyPr vert="horz" lIns="91440" tIns="45720" rIns="91440" bIns="45720" rtlCol="0" anchor="b">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3800" b="1"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年長</a:t>
            </a:r>
            <a:endParaRPr kumimoji="1" lang="en-US" altLang="ja-JP" sz="3800" b="1"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endParaRPr>
          </a:p>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3800" b="1"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井の頭公園</a:t>
            </a:r>
            <a:endParaRPr kumimoji="1" lang="en-US" altLang="ja-JP" sz="3800" b="1"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endParaRPr>
          </a:p>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3800" b="1"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遠足　</a:t>
            </a:r>
          </a:p>
        </p:txBody>
      </p:sp>
      <p:sp>
        <p:nvSpPr>
          <p:cNvPr id="4" name="テキスト ボックス 3">
            <a:extLst>
              <a:ext uri="{FF2B5EF4-FFF2-40B4-BE49-F238E27FC236}">
                <a16:creationId xmlns:a16="http://schemas.microsoft.com/office/drawing/2014/main" id="{062DD277-EE2C-4E97-AAA5-94F8BFFA8662}"/>
              </a:ext>
            </a:extLst>
          </p:cNvPr>
          <p:cNvSpPr txBox="1"/>
          <p:nvPr/>
        </p:nvSpPr>
        <p:spPr>
          <a:xfrm>
            <a:off x="826852" y="2924944"/>
            <a:ext cx="3187660" cy="31085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年長児は、電車に乗って、井の頭公園に遠足に行きます。グループの友達と一緒に遊園地の乗り物に乗ったり動物を見たりします。</a:t>
            </a:r>
          </a:p>
        </p:txBody>
      </p:sp>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1514" y="494303"/>
            <a:ext cx="7846775" cy="5885081"/>
          </a:xfrm>
          <a:prstGeom prst="rect">
            <a:avLst/>
          </a:prstGeom>
        </p:spPr>
      </p:pic>
    </p:spTree>
    <p:extLst>
      <p:ext uri="{BB962C8B-B14F-4D97-AF65-F5344CB8AC3E}">
        <p14:creationId xmlns:p14="http://schemas.microsoft.com/office/powerpoint/2010/main" val="2568929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0" name="Group 9">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3" name="Picture 12"/>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0" name="Rectangle 19">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22" name="Rectangle 21">
            <a:extLst>
              <a:ext uri="{FF2B5EF4-FFF2-40B4-BE49-F238E27FC236}">
                <a16:creationId xmlns:a16="http://schemas.microsoft.com/office/drawing/2014/main" id="{857E618C-1D7B-4A51-90C1-6106CD8A1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4" name="Rectangle 23">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タイトル 1">
            <a:extLst>
              <a:ext uri="{FF2B5EF4-FFF2-40B4-BE49-F238E27FC236}">
                <a16:creationId xmlns:a16="http://schemas.microsoft.com/office/drawing/2014/main" id="{439304D4-A03D-476A-AD33-D6981D9BBC92}"/>
              </a:ext>
            </a:extLst>
          </p:cNvPr>
          <p:cNvSpPr txBox="1">
            <a:spLocks/>
          </p:cNvSpPr>
          <p:nvPr/>
        </p:nvSpPr>
        <p:spPr>
          <a:xfrm>
            <a:off x="602334" y="872060"/>
            <a:ext cx="3525032" cy="1984619"/>
          </a:xfrm>
          <a:prstGeom prst="rect">
            <a:avLst/>
          </a:prstGeom>
          <a:solidFill>
            <a:srgbClr val="66FFFF"/>
          </a:solidFill>
        </p:spPr>
        <p:txBody>
          <a:bodyPr vert="horz" lIns="91440" tIns="45720" rIns="91440" bIns="45720" rtlCol="0" anchor="b">
            <a:normAutofit fontScale="77500" lnSpcReduction="20000"/>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6500" b="1"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堀ノ内ランド</a:t>
            </a:r>
            <a:endParaRPr kumimoji="1" lang="en-US" altLang="ja-JP" sz="6500" b="1"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endParaRPr>
          </a:p>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4500" b="1"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（おみせやさんごっこ）</a:t>
            </a:r>
            <a:r>
              <a:rPr kumimoji="1" lang="ja-JP" altLang="en-US" sz="38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　</a:t>
            </a:r>
          </a:p>
        </p:txBody>
      </p:sp>
      <p:sp>
        <p:nvSpPr>
          <p:cNvPr id="4" name="テキスト ボックス 3">
            <a:extLst>
              <a:ext uri="{FF2B5EF4-FFF2-40B4-BE49-F238E27FC236}">
                <a16:creationId xmlns:a16="http://schemas.microsoft.com/office/drawing/2014/main" id="{062DD277-EE2C-4E97-AAA5-94F8BFFA8662}"/>
              </a:ext>
            </a:extLst>
          </p:cNvPr>
          <p:cNvSpPr txBox="1"/>
          <p:nvPr/>
        </p:nvSpPr>
        <p:spPr>
          <a:xfrm>
            <a:off x="826852" y="2924944"/>
            <a:ext cx="3187660"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年長児が遊園地の乗り物を作ったり、様々なお店を考えて、お店屋さんごっこをします。</a:t>
            </a:r>
          </a:p>
        </p:txBody>
      </p:sp>
      <p:pic>
        <p:nvPicPr>
          <p:cNvPr id="7" name="図 6">
            <a:extLst>
              <a:ext uri="{FF2B5EF4-FFF2-40B4-BE49-F238E27FC236}">
                <a16:creationId xmlns:a16="http://schemas.microsoft.com/office/drawing/2014/main" id="{DE56A9DF-0A05-F5C2-014B-DC30652A3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6287" y="482481"/>
            <a:ext cx="7862538" cy="5896904"/>
          </a:xfrm>
          <a:prstGeom prst="rect">
            <a:avLst/>
          </a:prstGeom>
        </p:spPr>
      </p:pic>
    </p:spTree>
    <p:extLst>
      <p:ext uri="{BB962C8B-B14F-4D97-AF65-F5344CB8AC3E}">
        <p14:creationId xmlns:p14="http://schemas.microsoft.com/office/powerpoint/2010/main" val="3535920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0" name="Group 9">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3" name="Picture 12"/>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0" name="Rectangle 19">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22" name="Rectangle 21">
            <a:extLst>
              <a:ext uri="{FF2B5EF4-FFF2-40B4-BE49-F238E27FC236}">
                <a16:creationId xmlns:a16="http://schemas.microsoft.com/office/drawing/2014/main" id="{857E618C-1D7B-4A51-90C1-6106CD8A1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4" name="Rectangle 23">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タイトル 1">
            <a:extLst>
              <a:ext uri="{FF2B5EF4-FFF2-40B4-BE49-F238E27FC236}">
                <a16:creationId xmlns:a16="http://schemas.microsoft.com/office/drawing/2014/main" id="{439304D4-A03D-476A-AD33-D6981D9BBC92}"/>
              </a:ext>
            </a:extLst>
          </p:cNvPr>
          <p:cNvSpPr txBox="1">
            <a:spLocks/>
          </p:cNvSpPr>
          <p:nvPr/>
        </p:nvSpPr>
        <p:spPr>
          <a:xfrm>
            <a:off x="602334" y="872060"/>
            <a:ext cx="3525032" cy="1984619"/>
          </a:xfrm>
          <a:prstGeom prst="rect">
            <a:avLst/>
          </a:prstGeom>
          <a:solidFill>
            <a:srgbClr val="66FFFF"/>
          </a:solidFill>
        </p:spPr>
        <p:txBody>
          <a:bodyPr vert="horz" lIns="91440" tIns="45720" rIns="91440" bIns="45720" rtlCol="0" anchor="b">
            <a:normAutofit fontScale="77500" lnSpcReduction="20000"/>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6500" b="1"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堀ノ内ランド</a:t>
            </a:r>
            <a:endParaRPr kumimoji="1" lang="en-US" altLang="ja-JP" sz="6500" b="1"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endParaRPr>
          </a:p>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4500" b="1"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（おみせやさんごっこ）</a:t>
            </a:r>
            <a:r>
              <a:rPr kumimoji="1" lang="ja-JP" altLang="en-US" sz="38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　</a:t>
            </a:r>
          </a:p>
        </p:txBody>
      </p:sp>
      <p:sp>
        <p:nvSpPr>
          <p:cNvPr id="4" name="テキスト ボックス 3">
            <a:extLst>
              <a:ext uri="{FF2B5EF4-FFF2-40B4-BE49-F238E27FC236}">
                <a16:creationId xmlns:a16="http://schemas.microsoft.com/office/drawing/2014/main" id="{062DD277-EE2C-4E97-AAA5-94F8BFFA8662}"/>
              </a:ext>
            </a:extLst>
          </p:cNvPr>
          <p:cNvSpPr txBox="1"/>
          <p:nvPr/>
        </p:nvSpPr>
        <p:spPr>
          <a:xfrm>
            <a:off x="826852" y="2924944"/>
            <a:ext cx="3187660"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年長児が遊園地の乗り物を作ったり、様々なお店を考えて、お店屋さんごっこをします。</a:t>
            </a:r>
          </a:p>
        </p:txBody>
      </p:sp>
      <p:pic>
        <p:nvPicPr>
          <p:cNvPr id="5" name="図 4">
            <a:extLst>
              <a:ext uri="{FF2B5EF4-FFF2-40B4-BE49-F238E27FC236}">
                <a16:creationId xmlns:a16="http://schemas.microsoft.com/office/drawing/2014/main" id="{B6F38BC1-BB6B-0736-D05B-D7AC58787C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353" y="61049"/>
            <a:ext cx="5844988" cy="4383741"/>
          </a:xfrm>
          <a:prstGeom prst="rect">
            <a:avLst/>
          </a:prstGeom>
        </p:spPr>
      </p:pic>
      <p:pic>
        <p:nvPicPr>
          <p:cNvPr id="15" name="図 14">
            <a:extLst>
              <a:ext uri="{FF2B5EF4-FFF2-40B4-BE49-F238E27FC236}">
                <a16:creationId xmlns:a16="http://schemas.microsoft.com/office/drawing/2014/main" id="{B44E25DD-CB81-F4EB-A0CF-DD32CE55B4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4524" y="3931270"/>
            <a:ext cx="4696175" cy="3522131"/>
          </a:xfrm>
          <a:prstGeom prst="rect">
            <a:avLst/>
          </a:prstGeom>
        </p:spPr>
      </p:pic>
    </p:spTree>
    <p:extLst>
      <p:ext uri="{BB962C8B-B14F-4D97-AF65-F5344CB8AC3E}">
        <p14:creationId xmlns:p14="http://schemas.microsoft.com/office/powerpoint/2010/main" val="1512881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4" name="Group 13">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5" name="Picture 14"/>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7" name="Picture 1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8" name="Picture 17"/>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0" name="Straight Connector 19">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4" name="Rectangle 23">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26" name="Rectangle 25">
            <a:extLst>
              <a:ext uri="{FF2B5EF4-FFF2-40B4-BE49-F238E27FC236}">
                <a16:creationId xmlns:a16="http://schemas.microsoft.com/office/drawing/2014/main" id="{857E618C-1D7B-4A51-90C1-6106CD8A1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8" name="Rectangle 27">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タイトル 1"/>
          <p:cNvSpPr txBox="1">
            <a:spLocks/>
          </p:cNvSpPr>
          <p:nvPr/>
        </p:nvSpPr>
        <p:spPr>
          <a:xfrm>
            <a:off x="826852" y="872061"/>
            <a:ext cx="3073940" cy="2173241"/>
          </a:xfrm>
          <a:prstGeom prst="rect">
            <a:avLst/>
          </a:prstGeom>
          <a:solidFill>
            <a:srgbClr val="66FFFF"/>
          </a:solidFill>
        </p:spPr>
        <p:txBody>
          <a:bodyPr vert="horz" lIns="91440" tIns="45720" rIns="91440" bIns="45720" rtlCol="0" anchor="b">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en-US" altLang="ja-JP"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グループ（長時間保育の生活）</a:t>
            </a:r>
          </a:p>
        </p:txBody>
      </p:sp>
      <p:pic>
        <p:nvPicPr>
          <p:cNvPr id="11" name="図 10" descr="人, 室内, 床, グループ が含まれている画像&#10;&#10;非常に高い精度で生成された説明">
            <a:extLst>
              <a:ext uri="{FF2B5EF4-FFF2-40B4-BE49-F238E27FC236}">
                <a16:creationId xmlns:a16="http://schemas.microsoft.com/office/drawing/2014/main" id="{1D2D4D81-A1B1-46CD-A4C4-04D6BFE06F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404"/>
          <a:stretch/>
        </p:blipFill>
        <p:spPr>
          <a:xfrm>
            <a:off x="4344190" y="572061"/>
            <a:ext cx="7544462" cy="5900139"/>
          </a:xfrm>
          <a:prstGeom prst="rect">
            <a:avLst/>
          </a:prstGeom>
        </p:spPr>
      </p:pic>
      <p:sp>
        <p:nvSpPr>
          <p:cNvPr id="4" name="テキスト ボックス 3">
            <a:extLst>
              <a:ext uri="{FF2B5EF4-FFF2-40B4-BE49-F238E27FC236}">
                <a16:creationId xmlns:a16="http://schemas.microsoft.com/office/drawing/2014/main" id="{E120142B-8E3F-4E22-A42F-0C096342E94B}"/>
              </a:ext>
            </a:extLst>
          </p:cNvPr>
          <p:cNvSpPr txBox="1"/>
          <p:nvPr/>
        </p:nvSpPr>
        <p:spPr>
          <a:xfrm>
            <a:off x="826852" y="3760256"/>
            <a:ext cx="313571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夕方の保育は、子に迎える遊びをしたり、異年齢で交流しながら遊べるようにしています。</a:t>
            </a:r>
          </a:p>
        </p:txBody>
      </p:sp>
    </p:spTree>
    <p:extLst>
      <p:ext uri="{BB962C8B-B14F-4D97-AF65-F5344CB8AC3E}">
        <p14:creationId xmlns:p14="http://schemas.microsoft.com/office/powerpoint/2010/main" val="2159097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4" name="Group 13">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5" name="Picture 14"/>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7" name="Picture 1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8" name="Picture 17"/>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0" name="Straight Connector 19">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4" name="Rectangle 23">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26" name="Rectangle 25">
            <a:extLst>
              <a:ext uri="{FF2B5EF4-FFF2-40B4-BE49-F238E27FC236}">
                <a16:creationId xmlns:a16="http://schemas.microsoft.com/office/drawing/2014/main" id="{857E618C-1D7B-4A51-90C1-6106CD8A1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8" name="Rectangle 27">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タイトル 1"/>
          <p:cNvSpPr txBox="1">
            <a:spLocks/>
          </p:cNvSpPr>
          <p:nvPr/>
        </p:nvSpPr>
        <p:spPr>
          <a:xfrm>
            <a:off x="826852" y="872061"/>
            <a:ext cx="3073940" cy="2173241"/>
          </a:xfrm>
          <a:prstGeom prst="rect">
            <a:avLst/>
          </a:prstGeom>
          <a:solidFill>
            <a:srgbClr val="66FFFF"/>
          </a:solidFill>
        </p:spPr>
        <p:txBody>
          <a:bodyPr vert="horz" lIns="91440" tIns="45720" rIns="91440" bIns="45720" rtlCol="0" anchor="b">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en-US" altLang="ja-JP"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グループ（長時間保育の生活）</a:t>
            </a:r>
          </a:p>
        </p:txBody>
      </p:sp>
      <p:sp>
        <p:nvSpPr>
          <p:cNvPr id="4" name="テキスト ボックス 3">
            <a:extLst>
              <a:ext uri="{FF2B5EF4-FFF2-40B4-BE49-F238E27FC236}">
                <a16:creationId xmlns:a16="http://schemas.microsoft.com/office/drawing/2014/main" id="{E120142B-8E3F-4E22-A42F-0C096342E94B}"/>
              </a:ext>
            </a:extLst>
          </p:cNvPr>
          <p:cNvSpPr txBox="1"/>
          <p:nvPr/>
        </p:nvSpPr>
        <p:spPr>
          <a:xfrm>
            <a:off x="826852" y="3760256"/>
            <a:ext cx="313571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夕方の保育は、子に迎える遊びをしたり、異年齢で交流しながら遊べるようにしています。</a:t>
            </a:r>
          </a:p>
        </p:txBody>
      </p:sp>
      <p:sp>
        <p:nvSpPr>
          <p:cNvPr id="21" name="テキスト ボックス 20"/>
          <p:cNvSpPr txBox="1"/>
          <p:nvPr/>
        </p:nvSpPr>
        <p:spPr>
          <a:xfrm>
            <a:off x="749508" y="1409075"/>
            <a:ext cx="154398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dirty="0"/>
              <a:t>写真入れ替え</a:t>
            </a:r>
            <a:endParaRPr kumimoji="1" lang="ja-JP" altLang="en-US" dirty="0"/>
          </a:p>
        </p:txBody>
      </p:sp>
      <p:pic>
        <p:nvPicPr>
          <p:cNvPr id="5" name="図 4">
            <a:extLst>
              <a:ext uri="{FF2B5EF4-FFF2-40B4-BE49-F238E27FC236}">
                <a16:creationId xmlns:a16="http://schemas.microsoft.com/office/drawing/2014/main" id="{CAEA44DC-C9C7-2B07-022D-C02FAD6BAE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606" t="8889" b="14424"/>
          <a:stretch/>
        </p:blipFill>
        <p:spPr>
          <a:xfrm>
            <a:off x="4237361" y="481551"/>
            <a:ext cx="8141371" cy="5897834"/>
          </a:xfrm>
          <a:prstGeom prst="rect">
            <a:avLst/>
          </a:prstGeom>
        </p:spPr>
      </p:pic>
    </p:spTree>
    <p:extLst>
      <p:ext uri="{BB962C8B-B14F-4D97-AF65-F5344CB8AC3E}">
        <p14:creationId xmlns:p14="http://schemas.microsoft.com/office/powerpoint/2010/main" val="2786577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3" name="Group 12">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4" name="Picture 13"/>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 name="Picture 1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9" name="Straight Connector 18">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3" name="Rectangle 22">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25" name="Rectangle 24">
            <a:extLst>
              <a:ext uri="{FF2B5EF4-FFF2-40B4-BE49-F238E27FC236}">
                <a16:creationId xmlns:a16="http://schemas.microsoft.com/office/drawing/2014/main" id="{857E618C-1D7B-4A51-90C1-6106CD8A1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7" name="Rectangle 26">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l="1" r="806" b="10296"/>
          <a:stretch/>
        </p:blipFill>
        <p:spPr>
          <a:xfrm>
            <a:off x="4296089" y="507404"/>
            <a:ext cx="8087559" cy="5854505"/>
          </a:xfrm>
          <a:prstGeom prst="rect">
            <a:avLst/>
          </a:prstGeom>
        </p:spPr>
      </p:pic>
      <p:sp>
        <p:nvSpPr>
          <p:cNvPr id="2" name="タイトル 1"/>
          <p:cNvSpPr txBox="1">
            <a:spLocks/>
          </p:cNvSpPr>
          <p:nvPr/>
        </p:nvSpPr>
        <p:spPr>
          <a:xfrm>
            <a:off x="826852" y="872061"/>
            <a:ext cx="3073940" cy="830237"/>
          </a:xfrm>
          <a:prstGeom prst="rect">
            <a:avLst/>
          </a:prstGeom>
          <a:solidFill>
            <a:srgbClr val="66FFFF"/>
          </a:solidFill>
        </p:spPr>
        <p:txBody>
          <a:bodyPr vert="horz" lIns="91440" tIns="45720" rIns="91440" bIns="45720" rtlCol="0" anchor="b">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運動会</a:t>
            </a:r>
          </a:p>
        </p:txBody>
      </p:sp>
      <p:sp>
        <p:nvSpPr>
          <p:cNvPr id="3" name="テキスト ボックス 2">
            <a:extLst>
              <a:ext uri="{FF2B5EF4-FFF2-40B4-BE49-F238E27FC236}">
                <a16:creationId xmlns:a16="http://schemas.microsoft.com/office/drawing/2014/main" id="{470D0B8E-DB71-4A96-9E78-2AE05F3C0CE2}"/>
              </a:ext>
            </a:extLst>
          </p:cNvPr>
          <p:cNvSpPr txBox="1"/>
          <p:nvPr/>
        </p:nvSpPr>
        <p:spPr>
          <a:xfrm>
            <a:off x="826852" y="2245860"/>
            <a:ext cx="3073940" cy="29854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毎年、テーマを決めて、そのテーマにちなんだ競技やリズムを楽しみます。</a:t>
            </a:r>
            <a:endParaRPr kumimoji="1" lang="en-US" altLang="ja-JP" sz="3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749472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528838" y="736424"/>
            <a:ext cx="9000902" cy="2123658"/>
          </a:xfrm>
          <a:prstGeom prst="rect">
            <a:avLst/>
          </a:prstGeom>
          <a:solidFill>
            <a:schemeClr val="bg2"/>
          </a:solidFill>
          <a:ln>
            <a:solidFill>
              <a:srgbClr val="FC526E"/>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0" normalizeH="0" baseline="0" noProof="0" dirty="0">
                <a:ln>
                  <a:noFill/>
                </a:ln>
                <a:solidFill>
                  <a:srgbClr val="44709D">
                    <a:lumMod val="75000"/>
                  </a:srgbClr>
                </a:solidFill>
                <a:effectLst/>
                <a:uLnTx/>
                <a:uFillTx/>
                <a:latin typeface="HG丸ｺﾞｼｯｸM-PRO" panose="020F0600000000000000" pitchFamily="50" charset="-128"/>
                <a:ea typeface="HG丸ｺﾞｼｯｸM-PRO" panose="020F0600000000000000" pitchFamily="50" charset="-128"/>
                <a:cs typeface="+mn-cs"/>
              </a:rPr>
              <a:t>杉並区立子供園は</a:t>
            </a:r>
            <a:endParaRPr kumimoji="0" lang="en-US" altLang="ja-JP" sz="4400" b="1" i="0" u="none" strike="noStrike" kern="1200" cap="none" spc="0" normalizeH="0" baseline="0" noProof="0" dirty="0">
              <a:ln>
                <a:noFill/>
              </a:ln>
              <a:solidFill>
                <a:srgbClr val="44709D">
                  <a:lumMod val="75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0" normalizeH="0" baseline="0" noProof="0" dirty="0">
                <a:ln>
                  <a:noFill/>
                </a:ln>
                <a:solidFill>
                  <a:srgbClr val="44709D">
                    <a:lumMod val="75000"/>
                  </a:srgbClr>
                </a:solidFill>
                <a:effectLst/>
                <a:uLnTx/>
                <a:uFillTx/>
                <a:latin typeface="HG丸ｺﾞｼｯｸM-PRO" panose="020F0600000000000000" pitchFamily="50" charset="-128"/>
                <a:ea typeface="HG丸ｺﾞｼｯｸM-PRO" panose="020F0600000000000000" pitchFamily="50" charset="-128"/>
                <a:cs typeface="+mn-cs"/>
              </a:rPr>
              <a:t>　</a:t>
            </a:r>
            <a:r>
              <a:rPr kumimoji="0" lang="ja-JP" altLang="en-US" sz="4400" b="1" i="0" u="none" strike="noStrike" kern="1200" cap="none" spc="0" normalizeH="0" baseline="0" noProof="0" dirty="0">
                <a:ln>
                  <a:noFill/>
                </a:ln>
                <a:solidFill>
                  <a:srgbClr val="FC526E"/>
                </a:solidFill>
                <a:effectLst/>
                <a:uLnTx/>
                <a:uFillTx/>
                <a:latin typeface="HG丸ｺﾞｼｯｸM-PRO" panose="020F0600000000000000" pitchFamily="50" charset="-128"/>
                <a:ea typeface="HG丸ｺﾞｼｯｸM-PRO" panose="020F0600000000000000" pitchFamily="50" charset="-128"/>
                <a:cs typeface="+mn-cs"/>
              </a:rPr>
              <a:t>全員保育の時間は、教育課程に基づいた幼稚園教育を行います。</a:t>
            </a:r>
          </a:p>
        </p:txBody>
      </p:sp>
      <p:sp>
        <p:nvSpPr>
          <p:cNvPr id="6" name="テキスト ボックス 5"/>
          <p:cNvSpPr txBox="1"/>
          <p:nvPr/>
        </p:nvSpPr>
        <p:spPr>
          <a:xfrm>
            <a:off x="1528838" y="3212976"/>
            <a:ext cx="8982254" cy="2800767"/>
          </a:xfrm>
          <a:prstGeom prst="rect">
            <a:avLst/>
          </a:prstGeom>
          <a:solidFill>
            <a:schemeClr val="bg2"/>
          </a:solidFill>
          <a:ln>
            <a:solidFill>
              <a:srgbClr val="FC526E"/>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0" normalizeH="0" baseline="0" noProof="0" dirty="0">
                <a:ln>
                  <a:noFill/>
                </a:ln>
                <a:solidFill>
                  <a:srgbClr val="44709D">
                    <a:lumMod val="75000"/>
                  </a:srgbClr>
                </a:solidFill>
                <a:effectLst/>
                <a:uLnTx/>
                <a:uFillTx/>
                <a:latin typeface="HG丸ｺﾞｼｯｸM-PRO" panose="020F0600000000000000" pitchFamily="50" charset="-128"/>
                <a:ea typeface="HG丸ｺﾞｼｯｸM-PRO" panose="020F0600000000000000" pitchFamily="50" charset="-128"/>
                <a:cs typeface="+mn-cs"/>
              </a:rPr>
              <a:t>杉並区立子供園は</a:t>
            </a:r>
            <a:endParaRPr kumimoji="0" lang="en-US" altLang="ja-JP" sz="4400" b="1" i="0" u="none" strike="noStrike" kern="1200" cap="none" spc="0" normalizeH="0" baseline="0" noProof="0" dirty="0">
              <a:ln>
                <a:noFill/>
              </a:ln>
              <a:solidFill>
                <a:srgbClr val="44709D">
                  <a:lumMod val="75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0" normalizeH="0" baseline="0" noProof="0" dirty="0">
                <a:ln>
                  <a:noFill/>
                </a:ln>
                <a:solidFill>
                  <a:srgbClr val="44709D">
                    <a:lumMod val="75000"/>
                  </a:srgbClr>
                </a:solidFill>
                <a:effectLst/>
                <a:uLnTx/>
                <a:uFillTx/>
                <a:latin typeface="HG丸ｺﾞｼｯｸM-PRO" panose="020F0600000000000000" pitchFamily="50" charset="-128"/>
                <a:ea typeface="HG丸ｺﾞｼｯｸM-PRO" panose="020F0600000000000000" pitchFamily="50" charset="-128"/>
                <a:cs typeface="+mn-cs"/>
              </a:rPr>
              <a:t>保育のニーズにもこたえます。</a:t>
            </a:r>
            <a:endParaRPr kumimoji="0" lang="en-US" altLang="ja-JP" sz="4400" b="1" i="0" u="none" strike="noStrike" kern="1200" cap="none" spc="0" normalizeH="0" baseline="0" noProof="0" dirty="0">
              <a:ln>
                <a:noFill/>
              </a:ln>
              <a:solidFill>
                <a:srgbClr val="FC526E"/>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0" normalizeH="0" baseline="0" noProof="0" dirty="0">
                <a:ln>
                  <a:noFill/>
                </a:ln>
                <a:solidFill>
                  <a:srgbClr val="FC526E"/>
                </a:solidFill>
                <a:effectLst/>
                <a:uLnTx/>
                <a:uFillTx/>
                <a:latin typeface="HG丸ｺﾞｼｯｸM-PRO" panose="020F0600000000000000" pitchFamily="50" charset="-128"/>
                <a:ea typeface="HG丸ｺﾞｼｯｸM-PRO" panose="020F0600000000000000" pitchFamily="50" charset="-128"/>
                <a:cs typeface="+mn-cs"/>
              </a:rPr>
              <a:t>７時３０分から１８時３０分まで保育を行います。</a:t>
            </a:r>
          </a:p>
        </p:txBody>
      </p:sp>
    </p:spTree>
    <p:extLst>
      <p:ext uri="{BB962C8B-B14F-4D97-AF65-F5344CB8AC3E}">
        <p14:creationId xmlns:p14="http://schemas.microsoft.com/office/powerpoint/2010/main" val="3387058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3" name="Group 12">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4" name="Picture 13"/>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 name="Picture 1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9" name="Straight Connector 18">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3" name="Rectangle 22">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25" name="Rectangle 24">
            <a:extLst>
              <a:ext uri="{FF2B5EF4-FFF2-40B4-BE49-F238E27FC236}">
                <a16:creationId xmlns:a16="http://schemas.microsoft.com/office/drawing/2014/main" id="{857E618C-1D7B-4A51-90C1-6106CD8A1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7" name="Rectangle 26">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タイトル 1"/>
          <p:cNvSpPr txBox="1">
            <a:spLocks/>
          </p:cNvSpPr>
          <p:nvPr/>
        </p:nvSpPr>
        <p:spPr>
          <a:xfrm>
            <a:off x="826852" y="872061"/>
            <a:ext cx="3073940" cy="830237"/>
          </a:xfrm>
          <a:prstGeom prst="rect">
            <a:avLst/>
          </a:prstGeom>
          <a:solidFill>
            <a:srgbClr val="66FFFF"/>
          </a:solidFill>
        </p:spPr>
        <p:txBody>
          <a:bodyPr vert="horz" lIns="91440" tIns="45720" rIns="91440" bIns="45720" rtlCol="0" anchor="b">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運動会</a:t>
            </a:r>
          </a:p>
        </p:txBody>
      </p:sp>
      <p:sp>
        <p:nvSpPr>
          <p:cNvPr id="3" name="テキスト ボックス 2">
            <a:extLst>
              <a:ext uri="{FF2B5EF4-FFF2-40B4-BE49-F238E27FC236}">
                <a16:creationId xmlns:a16="http://schemas.microsoft.com/office/drawing/2014/main" id="{470D0B8E-DB71-4A96-9E78-2AE05F3C0CE2}"/>
              </a:ext>
            </a:extLst>
          </p:cNvPr>
          <p:cNvSpPr txBox="1"/>
          <p:nvPr/>
        </p:nvSpPr>
        <p:spPr>
          <a:xfrm>
            <a:off x="826852" y="2245860"/>
            <a:ext cx="3073940" cy="29854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毎年、テーマを決めて、そのテーマにちなんだ競技やリズムを楽しみます。</a:t>
            </a:r>
            <a:endParaRPr kumimoji="1" lang="en-US" altLang="ja-JP" sz="3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8" name="図 7"/>
          <p:cNvPicPr>
            <a:picLocks noChangeAspect="1"/>
          </p:cNvPicPr>
          <p:nvPr/>
        </p:nvPicPr>
        <p:blipFill rotWithShape="1">
          <a:blip r:embed="rId6" cstate="print">
            <a:extLst>
              <a:ext uri="{28A0092B-C50C-407E-A947-70E740481C1C}">
                <a14:useLocalDpi xmlns:a14="http://schemas.microsoft.com/office/drawing/2010/main" val="0"/>
              </a:ext>
            </a:extLst>
          </a:blip>
          <a:srcRect l="15212" t="17368" r="9209" b="10283"/>
          <a:stretch/>
        </p:blipFill>
        <p:spPr>
          <a:xfrm>
            <a:off x="4201204" y="503548"/>
            <a:ext cx="8218930" cy="5900770"/>
          </a:xfrm>
          <a:prstGeom prst="rect">
            <a:avLst/>
          </a:prstGeom>
          <a:ln>
            <a:noFill/>
          </a:ln>
          <a:effectLst>
            <a:softEdge rad="112500"/>
          </a:effectLst>
        </p:spPr>
      </p:pic>
    </p:spTree>
    <p:extLst>
      <p:ext uri="{BB962C8B-B14F-4D97-AF65-F5344CB8AC3E}">
        <p14:creationId xmlns:p14="http://schemas.microsoft.com/office/powerpoint/2010/main" val="1640056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1" name="Group 10">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2" name="Picture 11"/>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4" name="Picture 13"/>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7" name="Straight Connector 16">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1" name="Rectangle 20">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23" name="Rectangle 22">
            <a:extLst>
              <a:ext uri="{FF2B5EF4-FFF2-40B4-BE49-F238E27FC236}">
                <a16:creationId xmlns:a16="http://schemas.microsoft.com/office/drawing/2014/main" id="{857E618C-1D7B-4A51-90C1-6106CD8A1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5" name="Rectangle 24">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タイトル 1">
            <a:extLst>
              <a:ext uri="{FF2B5EF4-FFF2-40B4-BE49-F238E27FC236}">
                <a16:creationId xmlns:a16="http://schemas.microsoft.com/office/drawing/2014/main" id="{CF8605C4-E5E2-4666-82AF-390E71E77FE1}"/>
              </a:ext>
            </a:extLst>
          </p:cNvPr>
          <p:cNvSpPr txBox="1">
            <a:spLocks/>
          </p:cNvSpPr>
          <p:nvPr/>
        </p:nvSpPr>
        <p:spPr>
          <a:xfrm>
            <a:off x="826852" y="872061"/>
            <a:ext cx="3073940" cy="972763"/>
          </a:xfrm>
          <a:prstGeom prst="rect">
            <a:avLst/>
          </a:prstGeom>
          <a:solidFill>
            <a:srgbClr val="66FFFF"/>
          </a:solidFill>
        </p:spPr>
        <p:txBody>
          <a:bodyPr vert="horz" lIns="91440" tIns="45720" rIns="91440" bIns="45720" rtlCol="0" anchor="b">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散歩</a:t>
            </a:r>
            <a:endParaRPr kumimoji="1" lang="en-US" altLang="ja-JP"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endParaRPr>
          </a:p>
        </p:txBody>
      </p:sp>
      <p:sp>
        <p:nvSpPr>
          <p:cNvPr id="20" name="テキスト ボックス 19">
            <a:extLst>
              <a:ext uri="{FF2B5EF4-FFF2-40B4-BE49-F238E27FC236}">
                <a16:creationId xmlns:a16="http://schemas.microsoft.com/office/drawing/2014/main" id="{1CE8E469-1350-4946-A01F-997244036FCA}"/>
              </a:ext>
            </a:extLst>
          </p:cNvPr>
          <p:cNvSpPr txBox="1"/>
          <p:nvPr/>
        </p:nvSpPr>
        <p:spPr>
          <a:xfrm>
            <a:off x="826852" y="2492896"/>
            <a:ext cx="3274183"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近隣の公園にお散歩に行って、木の実を探したり、原っぱを駆け回ったりして楽しみます。</a:t>
            </a:r>
          </a:p>
        </p:txBody>
      </p:sp>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l="3824" t="16597" r="17396" b="7887"/>
          <a:stretch/>
        </p:blipFill>
        <p:spPr>
          <a:xfrm>
            <a:off x="7861538" y="3810876"/>
            <a:ext cx="4354927" cy="3130901"/>
          </a:xfrm>
          <a:prstGeom prst="rect">
            <a:avLst/>
          </a:prstGeom>
        </p:spPr>
      </p:pic>
      <p:pic>
        <p:nvPicPr>
          <p:cNvPr id="4" name="図 3"/>
          <p:cNvPicPr>
            <a:picLocks noChangeAspect="1"/>
          </p:cNvPicPr>
          <p:nvPr/>
        </p:nvPicPr>
        <p:blipFill rotWithShape="1">
          <a:blip r:embed="rId7" cstate="print">
            <a:extLst>
              <a:ext uri="{28A0092B-C50C-407E-A947-70E740481C1C}">
                <a14:useLocalDpi xmlns:a14="http://schemas.microsoft.com/office/drawing/2010/main" val="0"/>
              </a:ext>
            </a:extLst>
          </a:blip>
          <a:srcRect l="13169" t="7432" b="7103"/>
          <a:stretch/>
        </p:blipFill>
        <p:spPr>
          <a:xfrm>
            <a:off x="4320920" y="496090"/>
            <a:ext cx="5030346" cy="3835396"/>
          </a:xfrm>
          <a:prstGeom prst="rect">
            <a:avLst/>
          </a:prstGeom>
        </p:spPr>
      </p:pic>
    </p:spTree>
    <p:extLst>
      <p:ext uri="{BB962C8B-B14F-4D97-AF65-F5344CB8AC3E}">
        <p14:creationId xmlns:p14="http://schemas.microsoft.com/office/powerpoint/2010/main" val="3511958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9" name="Group 18">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0" name="Picture 19"/>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22" name="Picture 21"/>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3" name="Picture 22"/>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5" name="Straight Connector 24">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9" name="Rectangle 28">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31" name="Rectangle 30">
            <a:extLst>
              <a:ext uri="{FF2B5EF4-FFF2-40B4-BE49-F238E27FC236}">
                <a16:creationId xmlns:a16="http://schemas.microsoft.com/office/drawing/2014/main" id="{857E618C-1D7B-4A51-90C1-6106CD8A1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3" name="Rectangle 32">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タイトル 1"/>
          <p:cNvSpPr txBox="1">
            <a:spLocks/>
          </p:cNvSpPr>
          <p:nvPr/>
        </p:nvSpPr>
        <p:spPr>
          <a:xfrm>
            <a:off x="826852" y="872061"/>
            <a:ext cx="3073940" cy="1403478"/>
          </a:xfrm>
          <a:prstGeom prst="rect">
            <a:avLst/>
          </a:prstGeom>
          <a:solidFill>
            <a:srgbClr val="66FFFF"/>
          </a:solidFill>
        </p:spPr>
        <p:txBody>
          <a:bodyPr vert="horz" lIns="91440" tIns="45720" rIns="91440" bIns="45720" rtlCol="0" anchor="b">
            <a:normAutofit lnSpcReduction="10000"/>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年長・年中堀ノ内劇場</a:t>
            </a:r>
          </a:p>
        </p:txBody>
      </p:sp>
      <p:sp>
        <p:nvSpPr>
          <p:cNvPr id="11" name="テキスト ボックス 10">
            <a:extLst>
              <a:ext uri="{FF2B5EF4-FFF2-40B4-BE49-F238E27FC236}">
                <a16:creationId xmlns:a16="http://schemas.microsoft.com/office/drawing/2014/main" id="{A6BB19D2-CA6E-4929-B57A-C476103565C8}"/>
              </a:ext>
            </a:extLst>
          </p:cNvPr>
          <p:cNvSpPr txBox="1"/>
          <p:nvPr/>
        </p:nvSpPr>
        <p:spPr>
          <a:xfrm>
            <a:off x="826852" y="2683039"/>
            <a:ext cx="3097786"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１２月に行われる堀ノ内劇場です。年中、年長が劇をします</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8" name="図 7"/>
          <p:cNvPicPr>
            <a:picLocks noChangeAspect="1"/>
          </p:cNvPicPr>
          <p:nvPr/>
        </p:nvPicPr>
        <p:blipFill rotWithShape="1">
          <a:blip r:embed="rId6" cstate="print">
            <a:extLst>
              <a:ext uri="{28A0092B-C50C-407E-A947-70E740481C1C}">
                <a14:useLocalDpi xmlns:a14="http://schemas.microsoft.com/office/drawing/2010/main" val="0"/>
              </a:ext>
            </a:extLst>
          </a:blip>
          <a:srcRect l="12842" t="14207" b="7760"/>
          <a:stretch/>
        </p:blipFill>
        <p:spPr>
          <a:xfrm>
            <a:off x="6783185" y="3630797"/>
            <a:ext cx="5431041" cy="3646800"/>
          </a:xfrm>
          <a:prstGeom prst="rect">
            <a:avLst/>
          </a:prstGeom>
        </p:spPr>
      </p:pic>
      <p:pic>
        <p:nvPicPr>
          <p:cNvPr id="5" name="図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6288" y="496090"/>
            <a:ext cx="5789222" cy="4341917"/>
          </a:xfrm>
          <a:prstGeom prst="rect">
            <a:avLst/>
          </a:prstGeom>
        </p:spPr>
      </p:pic>
    </p:spTree>
    <p:extLst>
      <p:ext uri="{BB962C8B-B14F-4D97-AF65-F5344CB8AC3E}">
        <p14:creationId xmlns:p14="http://schemas.microsoft.com/office/powerpoint/2010/main" val="3149118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1" name="Group 10">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2" name="Picture 11"/>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4" name="Picture 13"/>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7" name="Straight Connector 16">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1" name="Rectangle 20">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23" name="Rectangle 22">
            <a:extLst>
              <a:ext uri="{FF2B5EF4-FFF2-40B4-BE49-F238E27FC236}">
                <a16:creationId xmlns:a16="http://schemas.microsoft.com/office/drawing/2014/main" id="{857E618C-1D7B-4A51-90C1-6106CD8A1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5" name="Rectangle 24">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タイトル 1">
            <a:extLst>
              <a:ext uri="{FF2B5EF4-FFF2-40B4-BE49-F238E27FC236}">
                <a16:creationId xmlns:a16="http://schemas.microsoft.com/office/drawing/2014/main" id="{CF8605C4-E5E2-4666-82AF-390E71E77FE1}"/>
              </a:ext>
            </a:extLst>
          </p:cNvPr>
          <p:cNvSpPr txBox="1">
            <a:spLocks/>
          </p:cNvSpPr>
          <p:nvPr/>
        </p:nvSpPr>
        <p:spPr>
          <a:xfrm>
            <a:off x="826852" y="872061"/>
            <a:ext cx="3073940" cy="1403478"/>
          </a:xfrm>
          <a:prstGeom prst="rect">
            <a:avLst/>
          </a:prstGeom>
          <a:solidFill>
            <a:srgbClr val="66FFFF"/>
          </a:solidFill>
        </p:spPr>
        <p:txBody>
          <a:bodyPr vert="horz" lIns="91440" tIns="45720" rIns="91440" bIns="45720" rtlCol="0" anchor="b">
            <a:normAutofit lnSpcReduction="10000"/>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伝統行事</a:t>
            </a:r>
            <a:endParaRPr kumimoji="1" lang="en-US" altLang="ja-JP"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endParaRPr>
          </a:p>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ししまい</a:t>
            </a:r>
          </a:p>
        </p:txBody>
      </p:sp>
      <p:pic>
        <p:nvPicPr>
          <p:cNvPr id="6" name="図 5" descr="人, 室内, 立っている, 衣類 が含まれている画像&#10;&#10;非常に高い精度で生成された説明">
            <a:extLst>
              <a:ext uri="{FF2B5EF4-FFF2-40B4-BE49-F238E27FC236}">
                <a16:creationId xmlns:a16="http://schemas.microsoft.com/office/drawing/2014/main" id="{38214611-52FD-46F8-B8F5-47CAEF72DB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80"/>
          <a:stretch/>
        </p:blipFill>
        <p:spPr>
          <a:xfrm>
            <a:off x="4271593" y="442284"/>
            <a:ext cx="7520781" cy="5752312"/>
          </a:xfrm>
          <a:prstGeom prst="rect">
            <a:avLst/>
          </a:prstGeom>
        </p:spPr>
      </p:pic>
      <p:sp>
        <p:nvSpPr>
          <p:cNvPr id="7" name="テキスト ボックス 6">
            <a:extLst>
              <a:ext uri="{FF2B5EF4-FFF2-40B4-BE49-F238E27FC236}">
                <a16:creationId xmlns:a16="http://schemas.microsoft.com/office/drawing/2014/main" id="{280EF854-5F55-4C7B-BD43-FB3C2ABFB007}"/>
              </a:ext>
            </a:extLst>
          </p:cNvPr>
          <p:cNvSpPr txBox="1"/>
          <p:nvPr/>
        </p:nvSpPr>
        <p:spPr>
          <a:xfrm>
            <a:off x="826852" y="3147608"/>
            <a:ext cx="3073940"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本物の獅子舞の方に来ていただき，舞を見たり、獅子に頭を噛んでもらったりします</a:t>
            </a:r>
            <a:r>
              <a:rPr kumimoji="1" lang="ja-JP" altLang="en-US" sz="3200" b="0"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rPr>
              <a:t>。</a:t>
            </a:r>
          </a:p>
        </p:txBody>
      </p:sp>
    </p:spTree>
    <p:extLst>
      <p:ext uri="{BB962C8B-B14F-4D97-AF65-F5344CB8AC3E}">
        <p14:creationId xmlns:p14="http://schemas.microsoft.com/office/powerpoint/2010/main" val="2763288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5" name="Group 14">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6" name="Picture 15"/>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8" name="Picture 17"/>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9" name="Picture 18"/>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1" name="Straight Connector 20">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5" name="Rectangle 24">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27" name="Rectangle 26">
            <a:extLst>
              <a:ext uri="{FF2B5EF4-FFF2-40B4-BE49-F238E27FC236}">
                <a16:creationId xmlns:a16="http://schemas.microsoft.com/office/drawing/2014/main" id="{857E618C-1D7B-4A51-90C1-6106CD8A1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9" name="Rectangle 28">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タイトル 1"/>
          <p:cNvSpPr txBox="1">
            <a:spLocks/>
          </p:cNvSpPr>
          <p:nvPr/>
        </p:nvSpPr>
        <p:spPr>
          <a:xfrm>
            <a:off x="826852" y="872060"/>
            <a:ext cx="3333166" cy="1403479"/>
          </a:xfrm>
          <a:prstGeom prst="rect">
            <a:avLst/>
          </a:prstGeom>
          <a:solidFill>
            <a:srgbClr val="66FFFF"/>
          </a:solidFill>
        </p:spPr>
        <p:txBody>
          <a:bodyPr vert="horz" lIns="91440" tIns="45720" rIns="91440" bIns="45720" rtlCol="0" anchor="b">
            <a:no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32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伝統行事</a:t>
            </a:r>
            <a:endParaRPr kumimoji="1" lang="en-US" altLang="ja-JP" sz="32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endParaRPr>
          </a:p>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32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節分豆まき</a:t>
            </a:r>
          </a:p>
        </p:txBody>
      </p:sp>
      <p:sp>
        <p:nvSpPr>
          <p:cNvPr id="6" name="テキスト ボックス 5">
            <a:extLst>
              <a:ext uri="{FF2B5EF4-FFF2-40B4-BE49-F238E27FC236}">
                <a16:creationId xmlns:a16="http://schemas.microsoft.com/office/drawing/2014/main" id="{1581B92C-8CC9-4231-BFB6-58D7E2BCA31C}"/>
              </a:ext>
            </a:extLst>
          </p:cNvPr>
          <p:cNvSpPr txBox="1"/>
          <p:nvPr/>
        </p:nvSpPr>
        <p:spPr>
          <a:xfrm>
            <a:off x="1055440" y="3147608"/>
            <a:ext cx="2664296"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本物みたいな</a:t>
            </a:r>
            <a:endParaRPr kumimoji="1" lang="en-US" altLang="ja-JP" sz="3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鬼がやってきて・・・みんなで豆まき</a:t>
            </a:r>
          </a:p>
        </p:txBody>
      </p:sp>
      <p:pic>
        <p:nvPicPr>
          <p:cNvPr id="9" name="図 8" descr="人, 屋外, 子供, グループ が含まれている画像&#10;&#10;非常に高い精度で生成された説明">
            <a:extLst>
              <a:ext uri="{FF2B5EF4-FFF2-40B4-BE49-F238E27FC236}">
                <a16:creationId xmlns:a16="http://schemas.microsoft.com/office/drawing/2014/main" id="{F428154F-7AAA-4414-9120-2C5C661BD1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942"/>
          <a:stretch/>
        </p:blipFill>
        <p:spPr>
          <a:xfrm>
            <a:off x="4228703" y="502205"/>
            <a:ext cx="7494087" cy="6039851"/>
          </a:xfrm>
          <a:prstGeom prst="rect">
            <a:avLst/>
          </a:prstGeom>
          <a:ln>
            <a:noFill/>
          </a:ln>
          <a:effectLst>
            <a:softEdge rad="112500"/>
          </a:effectLst>
        </p:spPr>
      </p:pic>
      <p:sp>
        <p:nvSpPr>
          <p:cNvPr id="20" name="テキスト ボックス 19"/>
          <p:cNvSpPr txBox="1"/>
          <p:nvPr/>
        </p:nvSpPr>
        <p:spPr>
          <a:xfrm>
            <a:off x="749508" y="1409075"/>
            <a:ext cx="154398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dirty="0"/>
              <a:t>写真入れ替え</a:t>
            </a:r>
            <a:endParaRPr kumimoji="1" lang="ja-JP" altLang="en-US" dirty="0"/>
          </a:p>
        </p:txBody>
      </p:sp>
    </p:spTree>
    <p:extLst>
      <p:ext uri="{BB962C8B-B14F-4D97-AF65-F5344CB8AC3E}">
        <p14:creationId xmlns:p14="http://schemas.microsoft.com/office/powerpoint/2010/main" val="1821224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0" name="Group 9">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3" name="Picture 12"/>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0" name="Rectangle 19">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4" name="Rectangle 23">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タイトル 1">
            <a:extLst>
              <a:ext uri="{FF2B5EF4-FFF2-40B4-BE49-F238E27FC236}">
                <a16:creationId xmlns:a16="http://schemas.microsoft.com/office/drawing/2014/main" id="{6F73A561-E0BE-4B1C-A872-350D36D808EE}"/>
              </a:ext>
            </a:extLst>
          </p:cNvPr>
          <p:cNvSpPr txBox="1">
            <a:spLocks/>
          </p:cNvSpPr>
          <p:nvPr/>
        </p:nvSpPr>
        <p:spPr>
          <a:xfrm>
            <a:off x="826852" y="872062"/>
            <a:ext cx="3073940" cy="1403478"/>
          </a:xfrm>
          <a:prstGeom prst="rect">
            <a:avLst/>
          </a:prstGeom>
          <a:solidFill>
            <a:srgbClr val="66FFFF"/>
          </a:solidFill>
        </p:spPr>
        <p:txBody>
          <a:bodyPr vert="horz" lIns="91440" tIns="45720" rIns="91440" bIns="45720" rtlCol="0" anchor="b">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32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伝統行事</a:t>
            </a:r>
            <a:endParaRPr kumimoji="1" lang="en-US" altLang="ja-JP" sz="32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endParaRPr>
          </a:p>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32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ひな祭りお茶会</a:t>
            </a:r>
          </a:p>
        </p:txBody>
      </p:sp>
      <p:pic>
        <p:nvPicPr>
          <p:cNvPr id="15" name="図 14" descr="室内, 赤色, テーブル, 窓 が含まれている画像&#10;&#10;高い精度で生成された説明">
            <a:extLst>
              <a:ext uri="{FF2B5EF4-FFF2-40B4-BE49-F238E27FC236}">
                <a16:creationId xmlns:a16="http://schemas.microsoft.com/office/drawing/2014/main" id="{FBEFC8A4-75DF-4E05-80CD-92551250FA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29" r="6" b="6"/>
          <a:stretch/>
        </p:blipFill>
        <p:spPr>
          <a:xfrm>
            <a:off x="836572" y="4285964"/>
            <a:ext cx="2247451" cy="1713501"/>
          </a:xfrm>
          <a:prstGeom prst="rect">
            <a:avLst/>
          </a:prstGeom>
        </p:spPr>
      </p:pic>
      <p:pic>
        <p:nvPicPr>
          <p:cNvPr id="17" name="図 16" descr="壁, 室内, 家具, おもちゃ が含まれている画像&#10;&#10;高い精度で生成された説明">
            <a:extLst>
              <a:ext uri="{FF2B5EF4-FFF2-40B4-BE49-F238E27FC236}">
                <a16:creationId xmlns:a16="http://schemas.microsoft.com/office/drawing/2014/main" id="{5D705D79-7589-4119-BD27-177B5CD35EFA}"/>
              </a:ext>
            </a:extLst>
          </p:cNvPr>
          <p:cNvPicPr>
            <a:picLocks noChangeAspect="1"/>
          </p:cNvPicPr>
          <p:nvPr/>
        </p:nvPicPr>
        <p:blipFill rotWithShape="1">
          <a:blip r:embed="rId7">
            <a:extLst>
              <a:ext uri="{28A0092B-C50C-407E-A947-70E740481C1C}">
                <a14:useLocalDpi xmlns:a14="http://schemas.microsoft.com/office/drawing/2010/main" val="0"/>
              </a:ext>
            </a:extLst>
          </a:blip>
          <a:srcRect l="10292" t="35052" r="21476" b="-3"/>
          <a:stretch/>
        </p:blipFill>
        <p:spPr>
          <a:xfrm>
            <a:off x="1820573" y="2454988"/>
            <a:ext cx="2253309" cy="1608682"/>
          </a:xfrm>
          <a:prstGeom prst="rect">
            <a:avLst/>
          </a:prstGeom>
        </p:spPr>
      </p:pic>
      <p:pic>
        <p:nvPicPr>
          <p:cNvPr id="6" name="図 5"/>
          <p:cNvPicPr>
            <a:picLocks noChangeAspect="1"/>
          </p:cNvPicPr>
          <p:nvPr/>
        </p:nvPicPr>
        <p:blipFill rotWithShape="1">
          <a:blip r:embed="rId8" cstate="print">
            <a:extLst>
              <a:ext uri="{28A0092B-C50C-407E-A947-70E740481C1C}">
                <a14:useLocalDpi xmlns:a14="http://schemas.microsoft.com/office/drawing/2010/main" val="0"/>
              </a:ext>
            </a:extLst>
          </a:blip>
          <a:srcRect r="4658"/>
          <a:stretch/>
        </p:blipFill>
        <p:spPr>
          <a:xfrm>
            <a:off x="4176952" y="494304"/>
            <a:ext cx="7723842" cy="6075878"/>
          </a:xfrm>
          <a:prstGeom prst="rect">
            <a:avLst/>
          </a:prstGeom>
          <a:ln>
            <a:noFill/>
          </a:ln>
          <a:effectLst>
            <a:softEdge rad="112500"/>
          </a:effectLst>
        </p:spPr>
      </p:pic>
    </p:spTree>
    <p:extLst>
      <p:ext uri="{BB962C8B-B14F-4D97-AF65-F5344CB8AC3E}">
        <p14:creationId xmlns:p14="http://schemas.microsoft.com/office/powerpoint/2010/main" val="3697146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5" name="Group 14">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6" name="Picture 15"/>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8" name="Picture 17"/>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9" name="Picture 18"/>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1" name="Straight Connector 20">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5" name="Rectangle 24">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27" name="Rectangle 26">
            <a:extLst>
              <a:ext uri="{FF2B5EF4-FFF2-40B4-BE49-F238E27FC236}">
                <a16:creationId xmlns:a16="http://schemas.microsoft.com/office/drawing/2014/main" id="{857E618C-1D7B-4A51-90C1-6106CD8A1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9" name="Rectangle 28">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タイトル 1"/>
          <p:cNvSpPr txBox="1">
            <a:spLocks/>
          </p:cNvSpPr>
          <p:nvPr/>
        </p:nvSpPr>
        <p:spPr>
          <a:xfrm>
            <a:off x="826852" y="872061"/>
            <a:ext cx="3073940" cy="1533395"/>
          </a:xfrm>
          <a:prstGeom prst="rect">
            <a:avLst/>
          </a:prstGeom>
          <a:solidFill>
            <a:srgbClr val="66FFFF"/>
          </a:solidFill>
        </p:spPr>
        <p:txBody>
          <a:bodyPr vert="horz" lIns="91440" tIns="45720" rIns="91440" bIns="45720" rtlCol="0" anchor="b">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4400" b="1"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ミニミニ</a:t>
            </a:r>
            <a:endParaRPr kumimoji="1" lang="en-US" altLang="ja-JP" sz="4400" b="1"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endParaRPr>
          </a:p>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4400" b="1"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コンサート</a:t>
            </a:r>
          </a:p>
        </p:txBody>
      </p:sp>
      <p:sp>
        <p:nvSpPr>
          <p:cNvPr id="11" name="テキスト ボックス 10">
            <a:extLst>
              <a:ext uri="{FF2B5EF4-FFF2-40B4-BE49-F238E27FC236}">
                <a16:creationId xmlns:a16="http://schemas.microsoft.com/office/drawing/2014/main" id="{E253F417-8D06-48DC-9D85-E23176A1A9AF}"/>
              </a:ext>
            </a:extLst>
          </p:cNvPr>
          <p:cNvSpPr txBox="1"/>
          <p:nvPr/>
        </p:nvSpPr>
        <p:spPr>
          <a:xfrm>
            <a:off x="974769" y="3370051"/>
            <a:ext cx="2960562"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年中、年長児が歌や合奏をします。</a:t>
            </a:r>
          </a:p>
        </p:txBody>
      </p:sp>
      <p:pic>
        <p:nvPicPr>
          <p:cNvPr id="6" name="図 5"/>
          <p:cNvPicPr>
            <a:picLocks noChangeAspect="1"/>
          </p:cNvPicPr>
          <p:nvPr/>
        </p:nvPicPr>
        <p:blipFill rotWithShape="1">
          <a:blip r:embed="rId6">
            <a:extLst>
              <a:ext uri="{28A0092B-C50C-407E-A947-70E740481C1C}">
                <a14:useLocalDpi xmlns:a14="http://schemas.microsoft.com/office/drawing/2010/main" val="0"/>
              </a:ext>
            </a:extLst>
          </a:blip>
          <a:srcRect l="2658" t="4334" r="2548" b="13822"/>
          <a:stretch/>
        </p:blipFill>
        <p:spPr>
          <a:xfrm>
            <a:off x="4302088" y="512285"/>
            <a:ext cx="7835368" cy="5883295"/>
          </a:xfrm>
          <a:prstGeom prst="rect">
            <a:avLst/>
          </a:prstGeom>
        </p:spPr>
      </p:pic>
    </p:spTree>
    <p:extLst>
      <p:ext uri="{BB962C8B-B14F-4D97-AF65-F5344CB8AC3E}">
        <p14:creationId xmlns:p14="http://schemas.microsoft.com/office/powerpoint/2010/main" val="2365148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3" name="Group 12">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4" name="Picture 13"/>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 name="Picture 1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9" name="Straight Connector 18">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3" name="Rectangle 22">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25" name="Rectangle 24">
            <a:extLst>
              <a:ext uri="{FF2B5EF4-FFF2-40B4-BE49-F238E27FC236}">
                <a16:creationId xmlns:a16="http://schemas.microsoft.com/office/drawing/2014/main" id="{857E618C-1D7B-4A51-90C1-6106CD8A1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7" name="Rectangle 26">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タイトル 1"/>
          <p:cNvSpPr txBox="1">
            <a:spLocks/>
          </p:cNvSpPr>
          <p:nvPr/>
        </p:nvSpPr>
        <p:spPr>
          <a:xfrm>
            <a:off x="826852" y="347431"/>
            <a:ext cx="3073940" cy="795666"/>
          </a:xfrm>
          <a:prstGeom prst="rect">
            <a:avLst/>
          </a:prstGeom>
          <a:solidFill>
            <a:srgbClr val="66FFFF"/>
          </a:solidFill>
        </p:spPr>
        <p:txBody>
          <a:bodyPr vert="horz" lIns="91440" tIns="45720" rIns="91440" bIns="45720" rtlCol="0" anchor="b">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ＰＴＡ活動　</a:t>
            </a:r>
          </a:p>
        </p:txBody>
      </p:sp>
      <p:sp>
        <p:nvSpPr>
          <p:cNvPr id="7" name="テキスト ボックス 6">
            <a:extLst>
              <a:ext uri="{FF2B5EF4-FFF2-40B4-BE49-F238E27FC236}">
                <a16:creationId xmlns:a16="http://schemas.microsoft.com/office/drawing/2014/main" id="{85CF6362-DD6A-4F3A-A17A-DD9FDA27A88C}"/>
              </a:ext>
            </a:extLst>
          </p:cNvPr>
          <p:cNvSpPr txBox="1"/>
          <p:nvPr/>
        </p:nvSpPr>
        <p:spPr>
          <a:xfrm>
            <a:off x="816156" y="1141954"/>
            <a:ext cx="3135718" cy="53860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今年度は、縮小して行っています。</a:t>
            </a:r>
            <a:endParaRPr kumimoji="1"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バザーや講演講習会、ベルマーク事業、絵本等様々な活動行っています。</a:t>
            </a:r>
            <a:endParaRPr kumimoji="1" lang="en-US" altLang="ja-JP"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バザーの収益金で還元事業➡</a:t>
            </a:r>
            <a:endParaRPr kumimoji="1" lang="en-US" altLang="ja-JP"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4" name="図 3"/>
          <p:cNvPicPr>
            <a:picLocks noChangeAspect="1"/>
          </p:cNvPicPr>
          <p:nvPr/>
        </p:nvPicPr>
        <p:blipFill rotWithShape="1">
          <a:blip r:embed="rId6">
            <a:extLst>
              <a:ext uri="{28A0092B-C50C-407E-A947-70E740481C1C}">
                <a14:useLocalDpi xmlns:a14="http://schemas.microsoft.com/office/drawing/2010/main" val="0"/>
              </a:ext>
            </a:extLst>
          </a:blip>
          <a:srcRect r="7638"/>
          <a:stretch/>
        </p:blipFill>
        <p:spPr>
          <a:xfrm>
            <a:off x="4241506" y="474131"/>
            <a:ext cx="7507206" cy="6096000"/>
          </a:xfrm>
          <a:prstGeom prst="rect">
            <a:avLst/>
          </a:prstGeom>
          <a:ln>
            <a:noFill/>
          </a:ln>
          <a:effectLst>
            <a:softEdge rad="112500"/>
          </a:effectLst>
        </p:spPr>
      </p:pic>
    </p:spTree>
    <p:extLst>
      <p:ext uri="{BB962C8B-B14F-4D97-AF65-F5344CB8AC3E}">
        <p14:creationId xmlns:p14="http://schemas.microsoft.com/office/powerpoint/2010/main" val="3523611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ja-JP" altLang="en-US"/>
          </a:p>
        </p:txBody>
      </p:sp>
      <p:grpSp>
        <p:nvGrpSpPr>
          <p:cNvPr id="15" name="Group 14">
            <a:extLst>
              <a:ext uri="{FF2B5EF4-FFF2-40B4-BE49-F238E27FC236}">
                <a16:creationId xmlns:a16="http://schemas.microsoft.com/office/drawing/2014/main" id="{749C117F-F390-437B-ADB0-57E87EFF34F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6" name="Picture 15"/>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8" name="Picture 17"/>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9" name="Picture 18"/>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1" name="Straight Connector 20">
            <a:extLst>
              <a:ext uri="{FF2B5EF4-FFF2-40B4-BE49-F238E27FC236}">
                <a16:creationId xmlns:a16="http://schemas.microsoft.com/office/drawing/2014/main" id="{20742BC3-654B-4E41-9A6A-73A42E47763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1CD07172-CD61-45EB-BEE3-F644503E5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5" name="Rectangle 24">
            <a:extLst>
              <a:ext uri="{FF2B5EF4-FFF2-40B4-BE49-F238E27FC236}">
                <a16:creationId xmlns:a16="http://schemas.microsoft.com/office/drawing/2014/main" id="{1EADA5DB-ED12-413A-AAB5-6A8D1152E6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27" name="Rectangle 26">
            <a:extLst>
              <a:ext uri="{FF2B5EF4-FFF2-40B4-BE49-F238E27FC236}">
                <a16:creationId xmlns:a16="http://schemas.microsoft.com/office/drawing/2014/main" id="{857E618C-1D7B-4A51-90C1-6106CD8A1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9" name="Rectangle 28">
            <a:extLst>
              <a:ext uri="{FF2B5EF4-FFF2-40B4-BE49-F238E27FC236}">
                <a16:creationId xmlns:a16="http://schemas.microsoft.com/office/drawing/2014/main" id="{8BA45E5C-ACB9-49E8-B4DB-5255C23766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8" name="図 7" descr="室内, 床, テーブル, 天井 が含まれている画像&#10;&#10;非常に高い精度で生成された説明">
            <a:extLst>
              <a:ext uri="{FF2B5EF4-FFF2-40B4-BE49-F238E27FC236}">
                <a16:creationId xmlns:a16="http://schemas.microsoft.com/office/drawing/2014/main" id="{22169E89-E0BB-4FAD-894E-E8162C45EF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8858" y="439993"/>
            <a:ext cx="5553679" cy="4165258"/>
          </a:xfrm>
          <a:prstGeom prst="rect">
            <a:avLst/>
          </a:prstGeom>
        </p:spPr>
      </p:pic>
      <p:sp>
        <p:nvSpPr>
          <p:cNvPr id="2" name="タイトル 1"/>
          <p:cNvSpPr txBox="1">
            <a:spLocks/>
          </p:cNvSpPr>
          <p:nvPr/>
        </p:nvSpPr>
        <p:spPr>
          <a:xfrm>
            <a:off x="826852" y="872061"/>
            <a:ext cx="3073940" cy="1647017"/>
          </a:xfrm>
          <a:prstGeom prst="rect">
            <a:avLst/>
          </a:prstGeom>
          <a:solidFill>
            <a:srgbClr val="66FFFF"/>
          </a:solidFill>
        </p:spPr>
        <p:txBody>
          <a:bodyPr vert="horz" lIns="91440" tIns="45720" rIns="91440" bIns="45720" rtlCol="0" anchor="b">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32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子育て支援事業　　</a:t>
            </a:r>
            <a:endParaRPr kumimoji="1" lang="en-US" altLang="ja-JP" sz="32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endParaRPr>
          </a:p>
          <a:p>
            <a:pPr marL="0" marR="0" lvl="0" indent="0" algn="ctr" defTabSz="457200" rtl="0" eaLnBrk="1" fontAlgn="auto" latinLnBrk="0" hangingPunct="1">
              <a:lnSpc>
                <a:spcPct val="100000"/>
              </a:lnSpc>
              <a:spcBef>
                <a:spcPct val="0"/>
              </a:spcBef>
              <a:spcAft>
                <a:spcPts val="600"/>
              </a:spcAft>
              <a:buClrTx/>
              <a:buSzTx/>
              <a:buFontTx/>
              <a:buNone/>
              <a:tabLst/>
              <a:defRPr/>
            </a:pPr>
            <a:r>
              <a:rPr kumimoji="1" lang="ja-JP" altLang="en-US" sz="4400" b="0" i="0" u="none" strike="noStrike" kern="1200" cap="none" spc="0" normalizeH="0" baseline="0" noProof="0" dirty="0">
                <a:ln w="3175" cmpd="sng">
                  <a:noFill/>
                </a:ln>
                <a:solidFill>
                  <a:srgbClr val="262626"/>
                </a:solidFill>
                <a:effectLst/>
                <a:uLnTx/>
                <a:uFillTx/>
                <a:latin typeface="Garamond" panose="02020404030301010803"/>
                <a:ea typeface="ＭＳ Ｐゴシック" panose="020B0600070205080204" pitchFamily="50" charset="-128"/>
                <a:cs typeface="+mj-cs"/>
              </a:rPr>
              <a:t>アイアイ</a:t>
            </a:r>
          </a:p>
        </p:txBody>
      </p:sp>
      <p:pic>
        <p:nvPicPr>
          <p:cNvPr id="10" name="図 9" descr="木, 屋外, 人 が含まれている画像&#10;&#10;非常に高い精度で生成された説明">
            <a:extLst>
              <a:ext uri="{FF2B5EF4-FFF2-40B4-BE49-F238E27FC236}">
                <a16:creationId xmlns:a16="http://schemas.microsoft.com/office/drawing/2014/main" id="{52FF2F5D-F196-49BC-B1CB-14BC35D201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361" t="17651"/>
          <a:stretch/>
        </p:blipFill>
        <p:spPr>
          <a:xfrm>
            <a:off x="6839948" y="3072912"/>
            <a:ext cx="5921079" cy="4034677"/>
          </a:xfrm>
          <a:prstGeom prst="rect">
            <a:avLst/>
          </a:prstGeom>
        </p:spPr>
      </p:pic>
      <p:sp>
        <p:nvSpPr>
          <p:cNvPr id="11" name="テキスト ボックス 10">
            <a:extLst>
              <a:ext uri="{FF2B5EF4-FFF2-40B4-BE49-F238E27FC236}">
                <a16:creationId xmlns:a16="http://schemas.microsoft.com/office/drawing/2014/main" id="{C37A4FC6-B55F-4141-BDCF-21CF17ECEBB9}"/>
              </a:ext>
            </a:extLst>
          </p:cNvPr>
          <p:cNvSpPr txBox="1"/>
          <p:nvPr/>
        </p:nvSpPr>
        <p:spPr>
          <a:xfrm>
            <a:off x="604837" y="3015166"/>
            <a:ext cx="3295955" cy="31085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rPr>
              <a:t>現在は、お休みしています。</a:t>
            </a:r>
            <a:endParaRPr kumimoji="1" lang="en-US" altLang="ja-JP" sz="28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rPr>
              <a:t>毎月</a:t>
            </a:r>
            <a:r>
              <a:rPr kumimoji="1" lang="en-US" altLang="ja-JP" sz="28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rPr>
              <a:t>2</a:t>
            </a:r>
            <a:r>
              <a:rPr kumimoji="1" lang="ja-JP" altLang="en-US" sz="28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rPr>
              <a:t>回近隣の未就園の子どもたちが遊べる場を提供しています。</a:t>
            </a:r>
          </a:p>
        </p:txBody>
      </p:sp>
    </p:spTree>
    <p:extLst>
      <p:ext uri="{BB962C8B-B14F-4D97-AF65-F5344CB8AC3E}">
        <p14:creationId xmlns:p14="http://schemas.microsoft.com/office/powerpoint/2010/main" val="1853338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コンテンツ プレースホルダ 2"/>
          <p:cNvSpPr>
            <a:spLocks noGrp="1"/>
          </p:cNvSpPr>
          <p:nvPr>
            <p:ph idx="4294967295"/>
          </p:nvPr>
        </p:nvSpPr>
        <p:spPr>
          <a:xfrm>
            <a:off x="0" y="1484313"/>
            <a:ext cx="8229600" cy="4641850"/>
          </a:xfrm>
        </p:spPr>
        <p:txBody>
          <a:bodyPr/>
          <a:lstStyle/>
          <a:p>
            <a:pPr>
              <a:buFontTx/>
              <a:buNone/>
            </a:pPr>
            <a:endParaRPr lang="en-US" altLang="ja-JP" dirty="0">
              <a:latin typeface="ＭＳ Ｐゴシック" panose="020B0600070205080204" pitchFamily="50" charset="-128"/>
            </a:endParaRPr>
          </a:p>
          <a:p>
            <a:pPr>
              <a:buFontTx/>
              <a:buNone/>
            </a:pPr>
            <a:endParaRPr lang="ja-JP" altLang="en-US" dirty="0">
              <a:latin typeface="ＭＳ Ｐゴシック" panose="020B0600070205080204" pitchFamily="50" charset="-128"/>
            </a:endParaRPr>
          </a:p>
          <a:p>
            <a:endParaRPr lang="ja-JP" altLang="en-US" dirty="0"/>
          </a:p>
          <a:p>
            <a:endParaRPr lang="ja-JP" altLang="en-US" dirty="0"/>
          </a:p>
        </p:txBody>
      </p:sp>
      <p:sp>
        <p:nvSpPr>
          <p:cNvPr id="51203" name="Rectangle 3"/>
          <p:cNvSpPr>
            <a:spLocks noGrp="1" noChangeArrowheads="1"/>
          </p:cNvSpPr>
          <p:nvPr>
            <p:ph type="title" idx="4294967295"/>
          </p:nvPr>
        </p:nvSpPr>
        <p:spPr>
          <a:xfrm>
            <a:off x="2157413" y="360096"/>
            <a:ext cx="8229600" cy="993775"/>
          </a:xfrm>
          <a:solidFill>
            <a:srgbClr val="CCFFCC"/>
          </a:solidFill>
          <a:ln>
            <a:solidFill>
              <a:schemeClr val="tx1"/>
            </a:solidFill>
            <a:miter lim="800000"/>
            <a:headEnd/>
            <a:tailEnd/>
          </a:ln>
        </p:spPr>
        <p:txBody>
          <a:bodyPr anchor="b">
            <a:normAutofit/>
          </a:bodyPr>
          <a:lstStyle/>
          <a:p>
            <a:r>
              <a:rPr lang="ja-JP" altLang="en-US" sz="4800" b="1" dirty="0">
                <a:solidFill>
                  <a:srgbClr val="FF0066"/>
                </a:solidFill>
                <a:ea typeface="HGP創英角ﾎﾟｯﾌﾟ体" panose="040B0A00000000000000" pitchFamily="50" charset="-128"/>
              </a:rPr>
              <a:t>令和６年度募集について</a:t>
            </a:r>
            <a:endParaRPr lang="ja-JP" altLang="en-US" sz="4800" b="1" dirty="0">
              <a:solidFill>
                <a:srgbClr val="FF0066"/>
              </a:solidFill>
              <a:ea typeface="HGS創英角ﾎﾟｯﾌﾟ体" panose="040B0A00000000000000"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081376430"/>
              </p:ext>
            </p:extLst>
          </p:nvPr>
        </p:nvGraphicFramePr>
        <p:xfrm>
          <a:off x="2292098" y="1618406"/>
          <a:ext cx="8064500" cy="4373616"/>
        </p:xfrm>
        <a:graphic>
          <a:graphicData uri="http://schemas.openxmlformats.org/drawingml/2006/table">
            <a:tbl>
              <a:tblPr/>
              <a:tblGrid>
                <a:gridCol w="1728788">
                  <a:extLst>
                    <a:ext uri="{9D8B030D-6E8A-4147-A177-3AD203B41FA5}">
                      <a16:colId xmlns:a16="http://schemas.microsoft.com/office/drawing/2014/main" val="20000"/>
                    </a:ext>
                  </a:extLst>
                </a:gridCol>
                <a:gridCol w="2016125">
                  <a:extLst>
                    <a:ext uri="{9D8B030D-6E8A-4147-A177-3AD203B41FA5}">
                      <a16:colId xmlns:a16="http://schemas.microsoft.com/office/drawing/2014/main" val="20001"/>
                    </a:ext>
                  </a:extLst>
                </a:gridCol>
                <a:gridCol w="2303462">
                  <a:extLst>
                    <a:ext uri="{9D8B030D-6E8A-4147-A177-3AD203B41FA5}">
                      <a16:colId xmlns:a16="http://schemas.microsoft.com/office/drawing/2014/main" val="20002"/>
                    </a:ext>
                  </a:extLst>
                </a:gridCol>
                <a:gridCol w="2016125">
                  <a:extLst>
                    <a:ext uri="{9D8B030D-6E8A-4147-A177-3AD203B41FA5}">
                      <a16:colId xmlns:a16="http://schemas.microsoft.com/office/drawing/2014/main" val="20003"/>
                    </a:ext>
                  </a:extLst>
                </a:gridCol>
              </a:tblGrid>
              <a:tr h="944393">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3</a:t>
                      </a:r>
                      <a:r>
                        <a:rPr kumimoji="1" lang="ja-JP" altLang="en-US" sz="28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歳児</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8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うさぎ組</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4</a:t>
                      </a:r>
                      <a:r>
                        <a:rPr kumimoji="1" lang="ja-JP" altLang="en-US" sz="28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歳児</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800" b="1" i="0" u="none" strike="noStrike" cap="none" normalizeH="0" baseline="0" dirty="0" err="1">
                          <a:ln>
                            <a:noFill/>
                          </a:ln>
                          <a:solidFill>
                            <a:schemeClr val="tx1"/>
                          </a:solidFill>
                          <a:effectLst/>
                          <a:latin typeface="ＭＳ Ｐゴシック" panose="020B0600070205080204" pitchFamily="50" charset="-128"/>
                          <a:ea typeface="ＭＳ Ｐゴシック" panose="020B0600070205080204" pitchFamily="50" charset="-128"/>
                        </a:rPr>
                        <a:t>ぱんだ</a:t>
                      </a:r>
                      <a:r>
                        <a:rPr kumimoji="1" lang="ja-JP" altLang="en-US" sz="24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組</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5</a:t>
                      </a:r>
                      <a:r>
                        <a:rPr kumimoji="1" lang="ja-JP" altLang="en-US" sz="28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歳児</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800" b="1" i="0" u="none" strike="noStrike" cap="none" normalizeH="0" baseline="0" dirty="0" err="1">
                          <a:ln>
                            <a:noFill/>
                          </a:ln>
                          <a:solidFill>
                            <a:schemeClr val="tx1"/>
                          </a:solidFill>
                          <a:effectLst/>
                          <a:latin typeface="ＭＳ Ｐゴシック" panose="020B0600070205080204" pitchFamily="50" charset="-128"/>
                          <a:ea typeface="ＭＳ Ｐゴシック" panose="020B0600070205080204" pitchFamily="50" charset="-128"/>
                        </a:rPr>
                        <a:t>きりん</a:t>
                      </a:r>
                      <a:r>
                        <a:rPr kumimoji="1" lang="ja-JP" altLang="en-US" sz="28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組</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38032">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rPr>
                        <a:t>定員数</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23</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35</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35</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944837">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短時間</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r>
                        <a:rPr kumimoji="1" lang="ja-JP" altLang="en-US" sz="2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長時間</a:t>
                      </a:r>
                      <a:r>
                        <a:rPr kumimoji="1" lang="en-US" altLang="ja-JP" sz="2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endParaRPr kumimoji="1" lang="ja-JP" altLang="en-US" sz="2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rPr>
                        <a:t>9</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rPr>
                        <a:t>(14)</a:t>
                      </a:r>
                      <a:endParaRPr kumimoji="1" lang="ja-JP" altLang="en-US" sz="28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21</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(14)</a:t>
                      </a:r>
                      <a:endParaRPr kumimoji="1" lang="ja-JP" altLang="en-US" sz="2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rPr>
                        <a:t>21</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rPr>
                        <a:t>(14)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645856">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募集人数</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9</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(14)</a:t>
                      </a:r>
                      <a:endParaRPr kumimoji="1" lang="ja-JP" altLang="en-US" sz="2800" b="0"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26</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(12)</a:t>
                      </a:r>
                      <a:endParaRPr kumimoji="1" lang="ja-JP" altLang="en-US" sz="2800" b="0"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10</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（３）</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bl>
          </a:graphicData>
        </a:graphic>
      </p:graphicFrame>
      <p:sp>
        <p:nvSpPr>
          <p:cNvPr id="2" name="テキスト ボックス 1">
            <a:extLst>
              <a:ext uri="{FF2B5EF4-FFF2-40B4-BE49-F238E27FC236}">
                <a16:creationId xmlns:a16="http://schemas.microsoft.com/office/drawing/2014/main" id="{4AC631EC-9535-C6C0-57DC-3DABDC970E00}"/>
              </a:ext>
            </a:extLst>
          </p:cNvPr>
          <p:cNvSpPr txBox="1"/>
          <p:nvPr/>
        </p:nvSpPr>
        <p:spPr>
          <a:xfrm>
            <a:off x="9489546" y="5740399"/>
            <a:ext cx="153405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t>Ｒ</a:t>
            </a:r>
            <a:r>
              <a:rPr kumimoji="1" lang="en-US" altLang="ja-JP" dirty="0"/>
              <a:t>5</a:t>
            </a:r>
            <a:r>
              <a:rPr kumimoji="1" lang="ja-JP" altLang="en-US" dirty="0"/>
              <a:t>，</a:t>
            </a:r>
            <a:r>
              <a:rPr kumimoji="1" lang="en-US" altLang="ja-JP" dirty="0"/>
              <a:t>9</a:t>
            </a:r>
            <a:r>
              <a:rPr kumimoji="1" lang="ja-JP" altLang="en-US" dirty="0"/>
              <a:t>，</a:t>
            </a:r>
            <a:r>
              <a:rPr kumimoji="1" lang="en-US" altLang="ja-JP" dirty="0"/>
              <a:t>1</a:t>
            </a:r>
            <a:r>
              <a:rPr kumimoji="1" lang="ja-JP" altLang="en-US" dirty="0"/>
              <a:t>現在</a:t>
            </a:r>
          </a:p>
        </p:txBody>
      </p:sp>
    </p:spTree>
    <p:extLst>
      <p:ext uri="{BB962C8B-B14F-4D97-AF65-F5344CB8AC3E}">
        <p14:creationId xmlns:p14="http://schemas.microsoft.com/office/powerpoint/2010/main" val="3249023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639616" y="260648"/>
            <a:ext cx="6985000" cy="792386"/>
          </a:xfrm>
          <a:prstGeom prst="rect">
            <a:avLst/>
          </a:prstGeom>
          <a:solidFill>
            <a:srgbClr val="ABFFD1"/>
          </a:solidFill>
          <a:ln>
            <a:solidFill>
              <a:schemeClr val="tx1"/>
            </a:solid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400" b="1" i="0" u="none" strike="noStrike" kern="0" cap="none" spc="0" normalizeH="0" baseline="0" noProof="0" dirty="0">
                <a:ln>
                  <a:noFill/>
                </a:ln>
                <a:solidFill>
                  <a:srgbClr val="FF0066"/>
                </a:solidFill>
                <a:effectLst/>
                <a:uLnTx/>
                <a:uFillTx/>
                <a:latin typeface="Garamond" panose="02020404030301010803"/>
                <a:ea typeface="HGP創英角ﾎﾟｯﾌﾟ体" pitchFamily="50" charset="-128"/>
                <a:cs typeface="+mn-cs"/>
              </a:rPr>
              <a:t>子供園が目指すことは・・・</a:t>
            </a:r>
          </a:p>
        </p:txBody>
      </p:sp>
      <p:sp>
        <p:nvSpPr>
          <p:cNvPr id="3" name="Text Box 20"/>
          <p:cNvSpPr txBox="1">
            <a:spLocks noChangeArrowheads="1"/>
          </p:cNvSpPr>
          <p:nvPr/>
        </p:nvSpPr>
        <p:spPr bwMode="auto">
          <a:xfrm>
            <a:off x="2891235" y="1053035"/>
            <a:ext cx="64817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800" b="0" i="1" u="none" strike="noStrike" kern="1200" cap="none" spc="0" normalizeH="0" baseline="0" noProof="0">
                <a:ln>
                  <a:noFill/>
                </a:ln>
                <a:solidFill>
                  <a:srgbClr val="00CC00"/>
                </a:solidFill>
                <a:effectLst/>
                <a:uLnTx/>
                <a:uFillTx/>
                <a:latin typeface="Arial" panose="020B0604020202020204" pitchFamily="34" charset="0"/>
                <a:ea typeface="HG創英角ｺﾞｼｯｸUB" panose="020B0909000000000000" pitchFamily="49" charset="-128"/>
                <a:cs typeface="+mn-cs"/>
              </a:rPr>
              <a:t>子供たちを中心に共に育つ環境づくり</a:t>
            </a:r>
          </a:p>
        </p:txBody>
      </p:sp>
      <p:sp>
        <p:nvSpPr>
          <p:cNvPr id="4" name="Oval 8"/>
          <p:cNvSpPr>
            <a:spLocks noChangeArrowheads="1"/>
          </p:cNvSpPr>
          <p:nvPr/>
        </p:nvSpPr>
        <p:spPr bwMode="auto">
          <a:xfrm>
            <a:off x="2784078" y="1684337"/>
            <a:ext cx="6696075" cy="2017712"/>
          </a:xfrm>
          <a:prstGeom prst="ellipse">
            <a:avLst/>
          </a:prstGeom>
          <a:solidFill>
            <a:srgbClr val="99CCFF"/>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 name="Text Box 14"/>
          <p:cNvSpPr txBox="1">
            <a:spLocks noChangeArrowheads="1"/>
          </p:cNvSpPr>
          <p:nvPr/>
        </p:nvSpPr>
        <p:spPr bwMode="auto">
          <a:xfrm>
            <a:off x="4686217" y="1749888"/>
            <a:ext cx="28917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HG創英角ｺﾞｼｯｸUB" panose="020B0909000000000000" pitchFamily="49" charset="-128"/>
                <a:cs typeface="+mn-cs"/>
              </a:rPr>
              <a:t>杉並区教育ビジョン</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HG創英角ｺﾞｼｯｸUB" panose="020B0909000000000000" pitchFamily="49" charset="-128"/>
                <a:cs typeface="+mn-cs"/>
              </a:rPr>
              <a:t>2012</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HG創英角ｺﾞｼｯｸUB" panose="020B0909000000000000" pitchFamily="49" charset="-128"/>
                <a:cs typeface="+mn-cs"/>
              </a:rPr>
              <a:t>　　</a:t>
            </a:r>
          </a:p>
        </p:txBody>
      </p:sp>
      <p:sp>
        <p:nvSpPr>
          <p:cNvPr id="6" name="Text Box 14"/>
          <p:cNvSpPr txBox="1">
            <a:spLocks noChangeArrowheads="1"/>
          </p:cNvSpPr>
          <p:nvPr/>
        </p:nvSpPr>
        <p:spPr bwMode="auto">
          <a:xfrm>
            <a:off x="3434860" y="2114887"/>
            <a:ext cx="5400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HG創英角ｺﾞｼｯｸUB" panose="020B0909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HG創英角ｺﾞｼｯｸUB" panose="020B0909000000000000" pitchFamily="49" charset="-128"/>
                <a:cs typeface="+mn-cs"/>
              </a:rPr>
              <a:t>目指す教育</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HG創英角ｺﾞｼｯｸUB" panose="020B0909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HG創英角ｺﾞｼｯｸUB" panose="020B0909000000000000" pitchFamily="49" charset="-128"/>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HG創英角ｺﾞｼｯｸUB" panose="020B0909000000000000" pitchFamily="49" charset="-128"/>
                <a:cs typeface="+mn-cs"/>
              </a:rPr>
              <a:t>　「共に学び共に支え共に創る杉並の教育」</a:t>
            </a:r>
          </a:p>
        </p:txBody>
      </p:sp>
      <p:sp>
        <p:nvSpPr>
          <p:cNvPr id="7" name="AutoShape 16"/>
          <p:cNvSpPr>
            <a:spLocks noChangeArrowheads="1"/>
          </p:cNvSpPr>
          <p:nvPr/>
        </p:nvSpPr>
        <p:spPr bwMode="auto">
          <a:xfrm>
            <a:off x="2297844" y="3847577"/>
            <a:ext cx="976312" cy="485775"/>
          </a:xfrm>
          <a:prstGeom prst="rightArrow">
            <a:avLst>
              <a:gd name="adj1" fmla="val 50000"/>
              <a:gd name="adj2" fmla="val 50245"/>
            </a:avLst>
          </a:prstGeom>
          <a:solidFill>
            <a:srgbClr val="0000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 name="AutoShape 16"/>
          <p:cNvSpPr>
            <a:spLocks noChangeArrowheads="1"/>
          </p:cNvSpPr>
          <p:nvPr/>
        </p:nvSpPr>
        <p:spPr bwMode="auto">
          <a:xfrm>
            <a:off x="2295922" y="4717861"/>
            <a:ext cx="976312" cy="485775"/>
          </a:xfrm>
          <a:prstGeom prst="rightArrow">
            <a:avLst>
              <a:gd name="adj1" fmla="val 50000"/>
              <a:gd name="adj2" fmla="val 50245"/>
            </a:avLst>
          </a:prstGeom>
          <a:solidFill>
            <a:srgbClr val="0000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 name="Text Box 11"/>
          <p:cNvSpPr txBox="1">
            <a:spLocks noChangeArrowheads="1"/>
          </p:cNvSpPr>
          <p:nvPr/>
        </p:nvSpPr>
        <p:spPr bwMode="auto">
          <a:xfrm>
            <a:off x="3434860" y="3903456"/>
            <a:ext cx="5832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HG創英角ｺﾞｼｯｸUB" panose="020B0909000000000000" pitchFamily="49" charset="-128"/>
                <a:cs typeface="+mn-cs"/>
              </a:rPr>
              <a:t>「就学前教育の充実」　「小中一貫教育の推進」</a:t>
            </a:r>
          </a:p>
        </p:txBody>
      </p:sp>
      <p:sp>
        <p:nvSpPr>
          <p:cNvPr id="10" name="Text Box 11"/>
          <p:cNvSpPr txBox="1">
            <a:spLocks noChangeArrowheads="1"/>
          </p:cNvSpPr>
          <p:nvPr/>
        </p:nvSpPr>
        <p:spPr bwMode="auto">
          <a:xfrm>
            <a:off x="3576241" y="4651007"/>
            <a:ext cx="6048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HG創英角ｺﾞｼｯｸUB" panose="020B0909000000000000" pitchFamily="49" charset="-128"/>
                <a:cs typeface="+mn-cs"/>
              </a:rPr>
              <a:t>学びをつなげ、切れ目のない教育を進めます</a:t>
            </a:r>
          </a:p>
        </p:txBody>
      </p:sp>
      <p:sp>
        <p:nvSpPr>
          <p:cNvPr id="11" name="Text Box 11"/>
          <p:cNvSpPr txBox="1">
            <a:spLocks noChangeArrowheads="1"/>
          </p:cNvSpPr>
          <p:nvPr/>
        </p:nvSpPr>
        <p:spPr bwMode="auto">
          <a:xfrm>
            <a:off x="3572069" y="5200258"/>
            <a:ext cx="6048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HG創英角ｺﾞｼｯｸUB" panose="020B0909000000000000" pitchFamily="49" charset="-128"/>
                <a:cs typeface="+mn-cs"/>
              </a:rPr>
              <a:t>一人一人の</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HG創英角ｺﾞｼｯｸUB" panose="020B0909000000000000" pitchFamily="49" charset="-128"/>
                <a:cs typeface="+mn-cs"/>
              </a:rPr>
              <a:t>学びを切れ目のないようにつなげ、学びの成果を確実に受け止め、次の段階でより一層発展できるようにしていきます</a:t>
            </a:r>
          </a:p>
        </p:txBody>
      </p:sp>
      <p:sp>
        <p:nvSpPr>
          <p:cNvPr id="12" name="下矢印 11"/>
          <p:cNvSpPr/>
          <p:nvPr/>
        </p:nvSpPr>
        <p:spPr>
          <a:xfrm>
            <a:off x="5935287" y="2822912"/>
            <a:ext cx="415810" cy="183792"/>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686217" y="3103437"/>
            <a:ext cx="3059083" cy="369332"/>
          </a:xfrm>
          <a:prstGeom prst="rect">
            <a:avLst/>
          </a:prstGeom>
          <a:noFill/>
        </p:spPr>
        <p:txBody>
          <a:bodyPr wrap="squar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杉並区教育ビジョン２０２２へ</a:t>
            </a:r>
          </a:p>
        </p:txBody>
      </p:sp>
    </p:spTree>
    <p:extLst>
      <p:ext uri="{BB962C8B-B14F-4D97-AF65-F5344CB8AC3E}">
        <p14:creationId xmlns:p14="http://schemas.microsoft.com/office/powerpoint/2010/main" val="31910545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3454385" y="1844825"/>
            <a:ext cx="5308866" cy="1008112"/>
          </a:xfrm>
        </p:spPr>
        <p:txBody>
          <a:bodyPr/>
          <a:lstStyle/>
          <a:p>
            <a:r>
              <a:rPr kumimoji="1" lang="ja-JP" altLang="en-US" dirty="0"/>
              <a:t>おわり</a:t>
            </a:r>
          </a:p>
        </p:txBody>
      </p:sp>
      <p:sp>
        <p:nvSpPr>
          <p:cNvPr id="3" name="サブタイトル 2"/>
          <p:cNvSpPr>
            <a:spLocks noGrp="1"/>
          </p:cNvSpPr>
          <p:nvPr>
            <p:ph type="subTitle" idx="1"/>
          </p:nvPr>
        </p:nvSpPr>
        <p:spPr>
          <a:xfrm>
            <a:off x="3454385" y="3501008"/>
            <a:ext cx="5308866" cy="1763002"/>
          </a:xfrm>
        </p:spPr>
        <p:txBody>
          <a:bodyPr>
            <a:normAutofit/>
          </a:bodyPr>
          <a:lstStyle/>
          <a:p>
            <a:r>
              <a:rPr lang="ja-JP" altLang="en-US" sz="3600" b="1" dirty="0">
                <a:latin typeface="+mj-ea"/>
                <a:ea typeface="+mj-ea"/>
              </a:rPr>
              <a:t>ありがとうございました。</a:t>
            </a:r>
            <a:endParaRPr lang="en-US" altLang="ja-JP" sz="3600" b="1" dirty="0">
              <a:latin typeface="+mj-ea"/>
              <a:ea typeface="+mj-ea"/>
            </a:endParaRPr>
          </a:p>
          <a:p>
            <a:r>
              <a:rPr lang="ja-JP" altLang="en-US" sz="3600" b="1" dirty="0">
                <a:latin typeface="+mj-ea"/>
                <a:ea typeface="+mj-ea"/>
              </a:rPr>
              <a:t>～堀ノ内子供園～</a:t>
            </a:r>
          </a:p>
        </p:txBody>
      </p:sp>
      <p:pic>
        <p:nvPicPr>
          <p:cNvPr id="5" name="図 3" descr="044_08.bm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8249" y="4187648"/>
            <a:ext cx="1904729" cy="21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305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2476500" y="217488"/>
            <a:ext cx="7239000" cy="877887"/>
          </a:xfrm>
          <a:solidFill>
            <a:srgbClr val="37FF91"/>
          </a:solidFill>
        </p:spPr>
        <p:txBody>
          <a:bodyPr/>
          <a:lstStyle/>
          <a:p>
            <a:r>
              <a:rPr kumimoji="1" lang="ja-JP" altLang="en-US" dirty="0"/>
              <a:t>　</a:t>
            </a:r>
            <a:r>
              <a:rPr lang="ja-JP" altLang="en-US" sz="4000" dirty="0"/>
              <a:t>幼児教育とは・・・？</a:t>
            </a:r>
          </a:p>
        </p:txBody>
      </p:sp>
      <p:sp>
        <p:nvSpPr>
          <p:cNvPr id="3" name="コンテンツ プレースホルダー 2"/>
          <p:cNvSpPr>
            <a:spLocks noGrp="1"/>
          </p:cNvSpPr>
          <p:nvPr>
            <p:ph idx="4294967295"/>
          </p:nvPr>
        </p:nvSpPr>
        <p:spPr>
          <a:xfrm>
            <a:off x="2144712" y="1661321"/>
            <a:ext cx="7570788" cy="3835400"/>
          </a:xfrm>
          <a:solidFill>
            <a:srgbClr val="F7FFF7"/>
          </a:solidFill>
        </p:spPr>
        <p:txBody>
          <a:bodyPr>
            <a:normAutofit fontScale="85000" lnSpcReduction="20000"/>
          </a:bodyPr>
          <a:lstStyle/>
          <a:p>
            <a:pPr marL="0" indent="0">
              <a:buNone/>
            </a:pPr>
            <a:r>
              <a:rPr lang="ja-JP" altLang="en-US" sz="4000" dirty="0"/>
              <a:t>　</a:t>
            </a:r>
            <a:r>
              <a:rPr lang="ja-JP" altLang="en-US" sz="4400" dirty="0">
                <a:latin typeface="AR P丸ゴシック体M" panose="020B0600010101010101" pitchFamily="50" charset="-128"/>
                <a:ea typeface="AR P丸ゴシック体M" panose="020B0600010101010101" pitchFamily="50" charset="-128"/>
              </a:rPr>
              <a:t> ＜教育基本法＞</a:t>
            </a:r>
            <a:endParaRPr lang="en-US" altLang="ja-JP" sz="4400" dirty="0">
              <a:latin typeface="AR P丸ゴシック体M" panose="020B0600010101010101" pitchFamily="50" charset="-128"/>
              <a:ea typeface="AR P丸ゴシック体M" panose="020B0600010101010101" pitchFamily="50" charset="-128"/>
            </a:endParaRPr>
          </a:p>
          <a:p>
            <a:pPr marL="0" indent="0">
              <a:buNone/>
            </a:pPr>
            <a:r>
              <a:rPr lang="ja-JP" altLang="en-US" sz="4800" dirty="0">
                <a:latin typeface="AR P丸ゴシック体M" panose="020B0600010101010101" pitchFamily="50" charset="-128"/>
                <a:ea typeface="AR P丸ゴシック体M" panose="020B0600010101010101" pitchFamily="50" charset="-128"/>
              </a:rPr>
              <a:t>幼児期の教育は、</a:t>
            </a:r>
            <a:endParaRPr lang="en-US" altLang="ja-JP" sz="4800" dirty="0">
              <a:latin typeface="AR P丸ゴシック体M" panose="020B0600010101010101" pitchFamily="50" charset="-128"/>
              <a:ea typeface="AR P丸ゴシック体M" panose="020B0600010101010101" pitchFamily="50" charset="-128"/>
            </a:endParaRPr>
          </a:p>
          <a:p>
            <a:pPr marL="0" indent="0">
              <a:buNone/>
            </a:pPr>
            <a:r>
              <a:rPr lang="ja-JP" altLang="en-US" sz="4800" b="1" u="sng" dirty="0">
                <a:latin typeface="AR P丸ゴシック体M" panose="020B0600010101010101" pitchFamily="50" charset="-128"/>
                <a:ea typeface="AR P丸ゴシック体M" panose="020B0600010101010101" pitchFamily="50" charset="-128"/>
              </a:rPr>
              <a:t>生涯にわたる人格形成の基礎を培</a:t>
            </a:r>
            <a:r>
              <a:rPr lang="ja-JP" altLang="en-US" sz="4800" b="1" u="sng" dirty="0">
                <a:latin typeface="+mj-ea"/>
                <a:ea typeface="+mj-ea"/>
              </a:rPr>
              <a:t>う</a:t>
            </a:r>
            <a:r>
              <a:rPr lang="ja-JP" altLang="en-US" sz="4800" b="1" u="sng" dirty="0">
                <a:latin typeface="AR P丸ゴシック体M" panose="020B0600010101010101" pitchFamily="50" charset="-128"/>
                <a:ea typeface="AR P丸ゴシック体M" panose="020B0600010101010101" pitchFamily="50" charset="-128"/>
              </a:rPr>
              <a:t>重要なもの</a:t>
            </a:r>
            <a:r>
              <a:rPr lang="ja-JP" altLang="en-US" sz="4800" dirty="0">
                <a:latin typeface="AR P丸ゴシック体M" panose="020B0600010101010101" pitchFamily="50" charset="-128"/>
                <a:ea typeface="AR P丸ゴシック体M" panose="020B0600010101010101" pitchFamily="50" charset="-128"/>
              </a:rPr>
              <a:t>である。</a:t>
            </a:r>
            <a:endParaRPr lang="en-US" altLang="ja-JP" sz="4800" dirty="0">
              <a:latin typeface="AR P丸ゴシック体M" panose="020B0600010101010101" pitchFamily="50" charset="-128"/>
              <a:ea typeface="AR P丸ゴシック体M" panose="020B0600010101010101" pitchFamily="50" charset="-128"/>
            </a:endParaRPr>
          </a:p>
          <a:p>
            <a:pPr marL="0" indent="0">
              <a:buNone/>
            </a:pPr>
            <a:endParaRPr lang="en-US" altLang="ja-JP" dirty="0">
              <a:latin typeface="AR P丸ゴシック体M" panose="020B0600010101010101" pitchFamily="50" charset="-128"/>
              <a:ea typeface="AR P丸ゴシック体M" panose="020B0600010101010101" pitchFamily="50" charset="-128"/>
            </a:endParaRPr>
          </a:p>
          <a:p>
            <a:pPr marL="0" indent="0">
              <a:buNone/>
            </a:pPr>
            <a:r>
              <a:rPr lang="ja-JP" altLang="en-US" sz="3200" b="1" dirty="0">
                <a:latin typeface="AR P丸ゴシック体M" panose="020B0600010101010101" pitchFamily="50" charset="-128"/>
                <a:ea typeface="AR P丸ゴシック体M" panose="020B0600010101010101" pitchFamily="50" charset="-128"/>
              </a:rPr>
              <a:t>とされ、幼稚園教育要領にも同じよ</a:t>
            </a:r>
            <a:r>
              <a:rPr lang="ja-JP" altLang="en-US" sz="3200" b="1" dirty="0">
                <a:latin typeface="+mj-ea"/>
                <a:ea typeface="+mj-ea"/>
              </a:rPr>
              <a:t>う</a:t>
            </a:r>
            <a:r>
              <a:rPr lang="ja-JP" altLang="en-US" sz="3200" b="1" dirty="0">
                <a:latin typeface="AR P丸ゴシック体M" panose="020B0600010101010101" pitchFamily="50" charset="-128"/>
                <a:ea typeface="AR P丸ゴシック体M" panose="020B0600010101010101" pitchFamily="50" charset="-128"/>
              </a:rPr>
              <a:t>に明記されている。</a:t>
            </a:r>
            <a:endParaRPr lang="en-US" altLang="ja-JP" sz="3200" b="1" dirty="0">
              <a:latin typeface="AR P丸ゴシック体M" panose="020B0600010101010101" pitchFamily="50" charset="-128"/>
              <a:ea typeface="AR P丸ゴシック体M" panose="020B0600010101010101" pitchFamily="50" charset="-128"/>
            </a:endParaRPr>
          </a:p>
          <a:p>
            <a:pPr marL="0" indent="0">
              <a:buNone/>
            </a:pPr>
            <a:endParaRPr lang="en-US" altLang="ja-JP" sz="4000" dirty="0"/>
          </a:p>
        </p:txBody>
      </p:sp>
      <p:pic>
        <p:nvPicPr>
          <p:cNvPr id="5" name="図 4">
            <a:extLst>
              <a:ext uri="{FF2B5EF4-FFF2-40B4-BE49-F238E27FC236}">
                <a16:creationId xmlns:a16="http://schemas.microsoft.com/office/drawing/2014/main" id="{DAA4520B-C116-462D-B060-823DF947F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441" b="54157"/>
          <a:stretch/>
        </p:blipFill>
        <p:spPr>
          <a:xfrm>
            <a:off x="9774021" y="4591520"/>
            <a:ext cx="1753696" cy="1741915"/>
          </a:xfrm>
          <a:prstGeom prst="rect">
            <a:avLst/>
          </a:prstGeom>
        </p:spPr>
      </p:pic>
    </p:spTree>
    <p:extLst>
      <p:ext uri="{BB962C8B-B14F-4D97-AF65-F5344CB8AC3E}">
        <p14:creationId xmlns:p14="http://schemas.microsoft.com/office/powerpoint/2010/main" val="1181008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143673" y="333376"/>
            <a:ext cx="5832053" cy="863377"/>
          </a:xfrm>
          <a:prstGeom prst="rect">
            <a:avLst/>
          </a:prstGeom>
          <a:solidFill>
            <a:srgbClr val="ABFFD1"/>
          </a:solidFill>
          <a:ln w="9525">
            <a:solidFill>
              <a:schemeClr val="tx1"/>
            </a:solidFill>
            <a:miter lim="800000"/>
            <a:headEnd/>
            <a:tailEnd/>
          </a:ln>
        </p:spPr>
        <p:txBody>
          <a:bodyPr anchor="b"/>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4800" b="1" i="0" u="none" strike="noStrike" kern="1200" cap="none" spc="0" normalizeH="0" baseline="0" noProof="0" dirty="0">
                <a:ln>
                  <a:noFill/>
                </a:ln>
                <a:solidFill>
                  <a:srgbClr val="FF0066"/>
                </a:solidFill>
                <a:effectLst/>
                <a:uLnTx/>
                <a:uFillTx/>
                <a:latin typeface="Arial" panose="020B0604020202020204" pitchFamily="34" charset="0"/>
                <a:ea typeface="HGS創英角ﾎﾟｯﾌﾟ体" panose="040B0A00000000000000" pitchFamily="50" charset="-128"/>
                <a:cs typeface="+mn-cs"/>
              </a:rPr>
              <a:t>子供園の生活</a:t>
            </a:r>
            <a:endParaRPr kumimoji="1" lang="en-US" altLang="ja-JP" sz="4800" b="1" i="0" u="none" strike="noStrike" kern="1200" cap="none" spc="0" normalizeH="0" baseline="0" noProof="0" dirty="0">
              <a:ln>
                <a:noFill/>
              </a:ln>
              <a:solidFill>
                <a:srgbClr val="FF0066"/>
              </a:solidFill>
              <a:effectLst/>
              <a:uLnTx/>
              <a:uFillTx/>
              <a:latin typeface="HGP創英角ﾎﾟｯﾌﾟ体" panose="040B0A00000000000000" pitchFamily="50" charset="-128"/>
              <a:ea typeface="HGP創英角ﾎﾟｯﾌﾟ体" panose="040B0A00000000000000" pitchFamily="50" charset="-128"/>
              <a:cs typeface="+mn-cs"/>
            </a:endParaRPr>
          </a:p>
        </p:txBody>
      </p:sp>
      <p:pic>
        <p:nvPicPr>
          <p:cNvPr id="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800600" y="4149726"/>
            <a:ext cx="2535238" cy="2024063"/>
          </a:xfrm>
          <a:prstGeom prst="rect">
            <a:avLst/>
          </a:prstGeom>
          <a:solidFill>
            <a:srgbClr val="00B0F0"/>
          </a:solidFill>
        </p:spPr>
      </p:pic>
      <p:sp>
        <p:nvSpPr>
          <p:cNvPr id="4" name="AutoShape 6"/>
          <p:cNvSpPr>
            <a:spLocks noChangeArrowheads="1"/>
          </p:cNvSpPr>
          <p:nvPr/>
        </p:nvSpPr>
        <p:spPr bwMode="auto">
          <a:xfrm>
            <a:off x="7608888" y="4868864"/>
            <a:ext cx="2736850" cy="1728787"/>
          </a:xfrm>
          <a:prstGeom prst="wedgeEllipseCallout">
            <a:avLst>
              <a:gd name="adj1" fmla="val -62514"/>
              <a:gd name="adj2" fmla="val -32630"/>
            </a:avLst>
          </a:prstGeom>
          <a:solidFill>
            <a:srgbClr val="00B0F0"/>
          </a:solidFill>
          <a:ln w="9525">
            <a:solidFill>
              <a:schemeClr val="tx1"/>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その他・・・</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食事、睡眠</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費用、</a:t>
            </a:r>
            <a:r>
              <a:rPr kumimoji="1" lang="en-US" altLang="ja-JP"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PTA</a:t>
            </a: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等</a:t>
            </a:r>
          </a:p>
        </p:txBody>
      </p:sp>
      <p:sp>
        <p:nvSpPr>
          <p:cNvPr id="5" name="AutoShape 7"/>
          <p:cNvSpPr>
            <a:spLocks noChangeArrowheads="1"/>
          </p:cNvSpPr>
          <p:nvPr/>
        </p:nvSpPr>
        <p:spPr bwMode="auto">
          <a:xfrm>
            <a:off x="7608888" y="3141664"/>
            <a:ext cx="2735262" cy="1366837"/>
          </a:xfrm>
          <a:prstGeom prst="wedgeEllipseCallout">
            <a:avLst>
              <a:gd name="adj1" fmla="val -61907"/>
              <a:gd name="adj2" fmla="val 37060"/>
            </a:avLst>
          </a:prstGeom>
          <a:solidFill>
            <a:srgbClr val="00B0F0"/>
          </a:solidFill>
          <a:ln w="9525">
            <a:solidFill>
              <a:schemeClr val="tx1"/>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オムツがとれていないけれど</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入園できる?</a:t>
            </a:r>
            <a:endParaRPr kumimoji="1" lang="en-US" altLang="ja-JP"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 name="AutoShape 8"/>
          <p:cNvSpPr>
            <a:spLocks noChangeArrowheads="1"/>
          </p:cNvSpPr>
          <p:nvPr/>
        </p:nvSpPr>
        <p:spPr bwMode="auto">
          <a:xfrm>
            <a:off x="3000376" y="1700214"/>
            <a:ext cx="2663825" cy="1584325"/>
          </a:xfrm>
          <a:prstGeom prst="wedgeEllipseCallout">
            <a:avLst>
              <a:gd name="adj1" fmla="val 36537"/>
              <a:gd name="adj2" fmla="val 80250"/>
            </a:avLst>
          </a:prstGeom>
          <a:solidFill>
            <a:srgbClr val="00B0F0"/>
          </a:solidFill>
          <a:ln w="9525">
            <a:solidFill>
              <a:schemeClr val="tx1"/>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子供園では</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何をしているのかしら</a:t>
            </a:r>
            <a:r>
              <a:rPr kumimoji="1" lang="en-US" altLang="ja-JP"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a:t>
            </a:r>
            <a:endPar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 name="AutoShape 9"/>
          <p:cNvSpPr>
            <a:spLocks noChangeArrowheads="1"/>
          </p:cNvSpPr>
          <p:nvPr/>
        </p:nvSpPr>
        <p:spPr bwMode="auto">
          <a:xfrm>
            <a:off x="1847851" y="3284538"/>
            <a:ext cx="2735263" cy="1657350"/>
          </a:xfrm>
          <a:prstGeom prst="wedgeEllipseCallout">
            <a:avLst>
              <a:gd name="adj1" fmla="val 66106"/>
              <a:gd name="adj2" fmla="val 31380"/>
            </a:avLst>
          </a:prstGeom>
          <a:solidFill>
            <a:srgbClr val="00B0F0"/>
          </a:solidFill>
          <a:ln w="9525">
            <a:solidFill>
              <a:schemeClr val="tx1"/>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短時間・</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長時間って</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どう違うの</a:t>
            </a:r>
            <a:r>
              <a:rPr kumimoji="1" lang="en-US" altLang="ja-JP"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 name="AutoShape 10"/>
          <p:cNvSpPr>
            <a:spLocks noChangeArrowheads="1"/>
          </p:cNvSpPr>
          <p:nvPr/>
        </p:nvSpPr>
        <p:spPr bwMode="auto">
          <a:xfrm>
            <a:off x="1847851" y="5157789"/>
            <a:ext cx="2735263" cy="1368425"/>
          </a:xfrm>
          <a:prstGeom prst="wedgeEllipseCallout">
            <a:avLst>
              <a:gd name="adj1" fmla="val 62769"/>
              <a:gd name="adj2" fmla="val -40370"/>
            </a:avLst>
          </a:prstGeom>
          <a:solidFill>
            <a:srgbClr val="00B0F0"/>
          </a:solidFill>
          <a:ln w="9525">
            <a:solidFill>
              <a:schemeClr val="tx1"/>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長時間保育児の過ごし方は</a:t>
            </a:r>
            <a:r>
              <a:rPr kumimoji="1" lang="en-US" altLang="ja-JP"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a:t>
            </a:r>
            <a:endPar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 name="AutoShape 7"/>
          <p:cNvSpPr>
            <a:spLocks noChangeArrowheads="1"/>
          </p:cNvSpPr>
          <p:nvPr/>
        </p:nvSpPr>
        <p:spPr bwMode="auto">
          <a:xfrm>
            <a:off x="6167439" y="1844676"/>
            <a:ext cx="2808287" cy="1368425"/>
          </a:xfrm>
          <a:prstGeom prst="wedgeEllipseCallout">
            <a:avLst>
              <a:gd name="adj1" fmla="val -58014"/>
              <a:gd name="adj2" fmla="val 71199"/>
            </a:avLst>
          </a:prstGeom>
          <a:solidFill>
            <a:srgbClr val="00B0F0"/>
          </a:solidFill>
          <a:ln w="9525">
            <a:solidFill>
              <a:schemeClr val="tx1"/>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一時保育の</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システムは</a:t>
            </a:r>
            <a:r>
              <a:rPr kumimoji="1" lang="en-US" altLang="ja-JP"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a:t>
            </a:r>
          </a:p>
        </p:txBody>
      </p:sp>
    </p:spTree>
    <p:extLst>
      <p:ext uri="{BB962C8B-B14F-4D97-AF65-F5344CB8AC3E}">
        <p14:creationId xmlns:p14="http://schemas.microsoft.com/office/powerpoint/2010/main" val="237742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711624" y="332656"/>
            <a:ext cx="6707088" cy="792088"/>
          </a:xfrm>
          <a:prstGeom prst="rect">
            <a:avLst/>
          </a:prstGeom>
          <a:solidFill>
            <a:srgbClr val="CCFFCC"/>
          </a:solidFill>
          <a:ln>
            <a:solidFill>
              <a:schemeClr val="tx1"/>
            </a:solidFill>
            <a:miter lim="800000"/>
            <a:headEnd/>
            <a:tailEnd/>
          </a:ln>
        </p:spPr>
        <p:txBody>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4000" b="1" i="0" u="none" strike="noStrike" kern="1200" cap="none" spc="0" normalizeH="0" baseline="0" noProof="0" dirty="0">
                <a:ln w="3175" cmpd="sng">
                  <a:noFill/>
                </a:ln>
                <a:solidFill>
                  <a:srgbClr val="FF0066"/>
                </a:solidFill>
                <a:effectLst/>
                <a:uLnTx/>
                <a:uFillTx/>
                <a:latin typeface="Garamond" panose="02020404030301010803"/>
                <a:ea typeface="HGP創英角ﾎﾟｯﾌﾟ体" panose="040B0A00000000000000" pitchFamily="50" charset="-128"/>
                <a:cs typeface="+mj-cs"/>
              </a:rPr>
              <a:t>杉並区立子供園って・・・</a:t>
            </a:r>
          </a:p>
        </p:txBody>
      </p:sp>
      <p:sp>
        <p:nvSpPr>
          <p:cNvPr id="3" name="コンテンツ プレースホルダ 3"/>
          <p:cNvSpPr txBox="1">
            <a:spLocks/>
          </p:cNvSpPr>
          <p:nvPr/>
        </p:nvSpPr>
        <p:spPr>
          <a:xfrm>
            <a:off x="1643827" y="1197316"/>
            <a:ext cx="8291264" cy="4928903"/>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a:lstStyle>
          <a:p>
            <a:pPr marL="285750" marR="0" lvl="0" indent="-285750" algn="l" defTabSz="457200" rtl="0" eaLnBrk="1" fontAlgn="auto" latinLnBrk="0" hangingPunct="1">
              <a:lnSpc>
                <a:spcPct val="90000"/>
              </a:lnSpc>
              <a:spcBef>
                <a:spcPct val="20000"/>
              </a:spcBef>
              <a:spcAft>
                <a:spcPts val="600"/>
              </a:spcAft>
              <a:buClr>
                <a:srgbClr val="83992A"/>
              </a:buClr>
              <a:buSzPct val="115000"/>
              <a:buFontTx/>
              <a:buNone/>
              <a:tabLst/>
              <a:defRPr/>
            </a:pPr>
            <a:r>
              <a:rPr kumimoji="1" lang="ja-JP" altLang="en-US" sz="2400"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★一つの学級</a:t>
            </a:r>
            <a:r>
              <a:rPr kumimoji="1" lang="en-US" altLang="ja-JP"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クラス</a:t>
            </a:r>
            <a:r>
              <a:rPr kumimoji="1" lang="en-US" altLang="ja-JP"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の中に、長時間保育と</a:t>
            </a:r>
            <a:endParaRPr kumimoji="1" lang="en-US" altLang="ja-JP"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endParaRPr>
          </a:p>
          <a:p>
            <a:pPr marL="285750" marR="0" lvl="0" indent="-285750" algn="l" defTabSz="457200" rtl="0" eaLnBrk="1" fontAlgn="auto" latinLnBrk="0" hangingPunct="1">
              <a:lnSpc>
                <a:spcPct val="90000"/>
              </a:lnSpc>
              <a:spcBef>
                <a:spcPct val="20000"/>
              </a:spcBef>
              <a:spcAft>
                <a:spcPts val="600"/>
              </a:spcAft>
              <a:buClr>
                <a:srgbClr val="83992A"/>
              </a:buClr>
              <a:buSzPct val="115000"/>
              <a:buFontTx/>
              <a:buNone/>
              <a:tabLst/>
              <a:defRPr/>
            </a:pPr>
            <a:r>
              <a:rPr kumimoji="1" lang="ja-JP" altLang="en-US"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　短時間保育の幼児がいます。</a:t>
            </a:r>
            <a:endParaRPr kumimoji="1" lang="en-US" altLang="ja-JP"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endParaRPr>
          </a:p>
          <a:p>
            <a:pPr marL="285750" marR="0" lvl="0" indent="-285750" algn="l" defTabSz="457200" rtl="0" eaLnBrk="1" fontAlgn="auto" latinLnBrk="0" hangingPunct="1">
              <a:lnSpc>
                <a:spcPct val="90000"/>
              </a:lnSpc>
              <a:spcBef>
                <a:spcPct val="20000"/>
              </a:spcBef>
              <a:spcAft>
                <a:spcPts val="600"/>
              </a:spcAft>
              <a:buClr>
                <a:srgbClr val="83992A"/>
              </a:buClr>
              <a:buSzPct val="115000"/>
              <a:buFontTx/>
              <a:buNone/>
              <a:tabLst/>
              <a:defRPr/>
            </a:pPr>
            <a:r>
              <a:rPr kumimoji="1" lang="ja-JP" altLang="en-US"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 ★幼稚園教諭を中心に、子供園保育士らと共にチームで保育を進めています。</a:t>
            </a:r>
          </a:p>
          <a:p>
            <a:pPr marL="285750" marR="0" lvl="0" indent="-285750" algn="l" defTabSz="457200" rtl="0" eaLnBrk="1" fontAlgn="auto" latinLnBrk="0" hangingPunct="1">
              <a:lnSpc>
                <a:spcPct val="90000"/>
              </a:lnSpc>
              <a:spcBef>
                <a:spcPct val="20000"/>
              </a:spcBef>
              <a:spcAft>
                <a:spcPts val="600"/>
              </a:spcAft>
              <a:buClr>
                <a:srgbClr val="83992A"/>
              </a:buClr>
              <a:buSzPct val="115000"/>
              <a:buFontTx/>
              <a:buNone/>
              <a:tabLst/>
              <a:defRPr/>
            </a:pPr>
            <a:r>
              <a:rPr kumimoji="1" lang="ja-JP" altLang="en-US"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 ★全員保育の時間は</a:t>
            </a:r>
            <a:r>
              <a:rPr kumimoji="1" lang="en-US" altLang="ja-JP"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a:t>
            </a:r>
          </a:p>
          <a:p>
            <a:pPr marL="285750" marR="0" lvl="0" indent="-285750" algn="l" defTabSz="457200" rtl="0" eaLnBrk="1" fontAlgn="auto" latinLnBrk="0" hangingPunct="1">
              <a:lnSpc>
                <a:spcPct val="90000"/>
              </a:lnSpc>
              <a:spcBef>
                <a:spcPct val="20000"/>
              </a:spcBef>
              <a:spcAft>
                <a:spcPts val="600"/>
              </a:spcAft>
              <a:buClr>
                <a:srgbClr val="83992A"/>
              </a:buClr>
              <a:buSzPct val="115000"/>
              <a:buFontTx/>
              <a:buNone/>
              <a:tabLst/>
              <a:defRPr/>
            </a:pPr>
            <a:r>
              <a:rPr kumimoji="1" lang="ja-JP" altLang="en-US"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　「幼稚園教育要領」「就学前教育振興指針」</a:t>
            </a:r>
            <a:endParaRPr kumimoji="1" lang="en-US" altLang="ja-JP"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endParaRPr>
          </a:p>
          <a:p>
            <a:pPr marL="285750" marR="0" lvl="0" indent="-285750" algn="l" defTabSz="457200" rtl="0" eaLnBrk="1" fontAlgn="auto" latinLnBrk="0" hangingPunct="1">
              <a:lnSpc>
                <a:spcPct val="90000"/>
              </a:lnSpc>
              <a:spcBef>
                <a:spcPct val="20000"/>
              </a:spcBef>
              <a:spcAft>
                <a:spcPts val="600"/>
              </a:spcAft>
              <a:buClr>
                <a:srgbClr val="83992A"/>
              </a:buClr>
              <a:buSzPct val="115000"/>
              <a:buFontTx/>
              <a:buNone/>
              <a:tabLst/>
              <a:defRPr/>
            </a:pPr>
            <a:r>
              <a:rPr kumimoji="1" lang="ja-JP" altLang="en-US"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　「子供園育成プログラム」を踏まえ作成した</a:t>
            </a:r>
            <a:r>
              <a:rPr kumimoji="1" lang="en-US" altLang="ja-JP"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教育　課程</a:t>
            </a:r>
            <a:r>
              <a:rPr kumimoji="1" lang="en-US" altLang="ja-JP"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に基づいた教育・保育を行います。</a:t>
            </a:r>
          </a:p>
          <a:p>
            <a:pPr marL="285750" marR="0" lvl="0" indent="-285750" algn="l" defTabSz="457200" rtl="0" eaLnBrk="1" fontAlgn="auto" latinLnBrk="0" hangingPunct="1">
              <a:lnSpc>
                <a:spcPct val="90000"/>
              </a:lnSpc>
              <a:spcBef>
                <a:spcPct val="20000"/>
              </a:spcBef>
              <a:spcAft>
                <a:spcPts val="600"/>
              </a:spcAft>
              <a:buClr>
                <a:srgbClr val="83992A"/>
              </a:buClr>
              <a:buSzPct val="115000"/>
              <a:buFontTx/>
              <a:buNone/>
              <a:tabLst/>
              <a:defRPr/>
            </a:pPr>
            <a:r>
              <a:rPr kumimoji="1" lang="ja-JP" altLang="en-US"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 ★子育て支援事業として</a:t>
            </a:r>
            <a:r>
              <a:rPr kumimoji="1" lang="en-US" altLang="ja-JP"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　</a:t>
            </a:r>
            <a:endParaRPr kumimoji="1" lang="en-US" altLang="ja-JP"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endParaRPr>
          </a:p>
          <a:p>
            <a:pPr marL="285750" marR="0" lvl="0" indent="-285750" algn="l" defTabSz="457200" rtl="0" eaLnBrk="1" fontAlgn="auto" latinLnBrk="0" hangingPunct="1">
              <a:lnSpc>
                <a:spcPct val="90000"/>
              </a:lnSpc>
              <a:spcBef>
                <a:spcPct val="20000"/>
              </a:spcBef>
              <a:spcAft>
                <a:spcPts val="600"/>
              </a:spcAft>
              <a:buClr>
                <a:srgbClr val="83992A"/>
              </a:buClr>
              <a:buSzPct val="115000"/>
              <a:buFontTx/>
              <a:buNone/>
              <a:tabLst/>
              <a:defRPr/>
            </a:pPr>
            <a:r>
              <a:rPr kumimoji="1" lang="ja-JP" altLang="en-US"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rPr>
              <a:t>　園庭開放・一時保育・未就園児保育（アイアイ）・教育相談等を実施</a:t>
            </a:r>
            <a:endParaRPr kumimoji="1" lang="ja-JP" altLang="en-US" b="0" i="0" u="none" strike="noStrike" kern="1200" cap="none" spc="0" normalizeH="0" baseline="0" noProof="0" dirty="0">
              <a:ln>
                <a:noFill/>
              </a:ln>
              <a:solidFill>
                <a:prstClr val="black">
                  <a:lumMod val="85000"/>
                  <a:lumOff val="15000"/>
                </a:prstClr>
              </a:solidFill>
              <a:effectLst/>
              <a:uLnTx/>
              <a:uFillTx/>
              <a:latin typeface="Garamond" panose="02020404030301010803"/>
              <a:ea typeface="ＭＳ Ｐ明朝" panose="02020600040205080304" pitchFamily="18" charset="-128"/>
              <a:cs typeface="+mn-cs"/>
            </a:endParaRPr>
          </a:p>
          <a:p>
            <a:pPr marL="285750" marR="0" lvl="0" indent="-285750" algn="l" defTabSz="457200" rtl="0" eaLnBrk="1" fontAlgn="auto" latinLnBrk="0" hangingPunct="1">
              <a:lnSpc>
                <a:spcPct val="90000"/>
              </a:lnSpc>
              <a:spcBef>
                <a:spcPct val="20000"/>
              </a:spcBef>
              <a:spcAft>
                <a:spcPts val="600"/>
              </a:spcAft>
              <a:buClr>
                <a:srgbClr val="83992A"/>
              </a:buClr>
              <a:buSzPct val="115000"/>
              <a:buFont typeface="Arial"/>
              <a:buChar char="•"/>
              <a:tabLst/>
              <a:defRPr/>
            </a:pPr>
            <a:endParaRPr kumimoji="1" lang="ja-JP" altLang="en-US" sz="2400"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endParaRPr>
          </a:p>
          <a:p>
            <a:pPr marL="285750" marR="0" lvl="0" indent="-285750" algn="l" defTabSz="457200" rtl="0" eaLnBrk="1" fontAlgn="auto" latinLnBrk="0" hangingPunct="1">
              <a:lnSpc>
                <a:spcPct val="90000"/>
              </a:lnSpc>
              <a:spcBef>
                <a:spcPct val="20000"/>
              </a:spcBef>
              <a:spcAft>
                <a:spcPts val="600"/>
              </a:spcAft>
              <a:buClr>
                <a:srgbClr val="83992A"/>
              </a:buClr>
              <a:buSzPct val="115000"/>
              <a:buFont typeface="Arial"/>
              <a:buChar char="•"/>
              <a:tabLst/>
              <a:defRPr/>
            </a:pPr>
            <a:endParaRPr kumimoji="1" lang="ja-JP" altLang="en-US" sz="2400"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endParaRPr>
          </a:p>
          <a:p>
            <a:pPr marL="285750" marR="0" lvl="0" indent="-285750" algn="l" defTabSz="457200" rtl="0" eaLnBrk="1" fontAlgn="auto" latinLnBrk="0" hangingPunct="1">
              <a:lnSpc>
                <a:spcPct val="90000"/>
              </a:lnSpc>
              <a:spcBef>
                <a:spcPct val="20000"/>
              </a:spcBef>
              <a:spcAft>
                <a:spcPts val="600"/>
              </a:spcAft>
              <a:buClr>
                <a:srgbClr val="83992A"/>
              </a:buClr>
              <a:buSzPct val="115000"/>
              <a:buFont typeface="Arial"/>
              <a:buChar char="•"/>
              <a:tabLst/>
              <a:defRPr/>
            </a:pPr>
            <a:endParaRPr kumimoji="1" lang="en-US" altLang="ja-JP" sz="2400"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endParaRPr>
          </a:p>
          <a:p>
            <a:pPr marL="285750" marR="0" lvl="0" indent="-285750" algn="l" defTabSz="457200" rtl="0" eaLnBrk="1" fontAlgn="auto" latinLnBrk="0" hangingPunct="1">
              <a:lnSpc>
                <a:spcPct val="90000"/>
              </a:lnSpc>
              <a:spcBef>
                <a:spcPct val="20000"/>
              </a:spcBef>
              <a:spcAft>
                <a:spcPts val="600"/>
              </a:spcAft>
              <a:buClr>
                <a:srgbClr val="83992A"/>
              </a:buClr>
              <a:buSzPct val="115000"/>
              <a:buFont typeface="Arial"/>
              <a:buChar char="•"/>
              <a:tabLst/>
              <a:defRPr/>
            </a:pPr>
            <a:endParaRPr kumimoji="1" lang="en-US" altLang="ja-JP" sz="2400"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endParaRPr>
          </a:p>
          <a:p>
            <a:pPr marL="285750" marR="0" lvl="0" indent="-285750" algn="l" defTabSz="457200" rtl="0" eaLnBrk="1" fontAlgn="auto" latinLnBrk="0" hangingPunct="1">
              <a:lnSpc>
                <a:spcPct val="90000"/>
              </a:lnSpc>
              <a:spcBef>
                <a:spcPct val="20000"/>
              </a:spcBef>
              <a:spcAft>
                <a:spcPts val="600"/>
              </a:spcAft>
              <a:buClr>
                <a:srgbClr val="83992A"/>
              </a:buClr>
              <a:buSzPct val="115000"/>
              <a:buFont typeface="Arial"/>
              <a:buChar char="•"/>
              <a:tabLst/>
              <a:defRPr/>
            </a:pPr>
            <a:endParaRPr kumimoji="1" lang="ja-JP" altLang="en-US" sz="2400" b="0" i="0" u="none" strike="noStrike" kern="1200" cap="none" spc="0" normalizeH="0" baseline="0" noProof="0" dirty="0">
              <a:ln>
                <a:noFill/>
              </a:ln>
              <a:solidFill>
                <a:prstClr val="black">
                  <a:lumMod val="85000"/>
                  <a:lumOff val="15000"/>
                </a:prstClr>
              </a:solidFill>
              <a:effectLst/>
              <a:uLnTx/>
              <a:uFillTx/>
              <a:latin typeface="HG丸ｺﾞｼｯｸM-PRO" panose="020F0600000000000000" pitchFamily="50" charset="-128"/>
              <a:ea typeface="HG丸ｺﾞｼｯｸM-PRO" panose="020F0600000000000000" pitchFamily="50" charset="-128"/>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1" lang="ja-JP" alt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ＭＳ Ｐ明朝" panose="02020600040205080304" pitchFamily="18" charset="-128"/>
              <a:cs typeface="+mn-cs"/>
            </a:endParaRPr>
          </a:p>
        </p:txBody>
      </p:sp>
      <p:pic>
        <p:nvPicPr>
          <p:cNvPr id="4" name="図 4" descr="025_06.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8808" y="5141626"/>
            <a:ext cx="1650144" cy="91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088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 2"/>
          <p:cNvSpPr txBox="1">
            <a:spLocks/>
          </p:cNvSpPr>
          <p:nvPr/>
        </p:nvSpPr>
        <p:spPr>
          <a:xfrm>
            <a:off x="1256480" y="632485"/>
            <a:ext cx="4472746" cy="5832648"/>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rgbClr val="83992A"/>
              </a:buClr>
              <a:buSzPct val="115000"/>
              <a:buFontTx/>
              <a:buNone/>
              <a:tabLst/>
              <a:defRPr/>
            </a:pPr>
            <a:r>
              <a:rPr kumimoji="1" lang="ja-JP" altLang="en-US" sz="2400" b="1" i="0" u="none" strike="noStrike" kern="1200" cap="none" spc="0" normalizeH="0" baseline="0" noProof="0" dirty="0">
                <a:ln>
                  <a:noFill/>
                </a:ln>
                <a:solidFill>
                  <a:prstClr val="black">
                    <a:lumMod val="85000"/>
                    <a:lumOff val="15000"/>
                  </a:prstClr>
                </a:solidFill>
                <a:effectLst/>
                <a:uLnTx/>
                <a:uFillTx/>
                <a:latin typeface="ＭＳ ゴシック" panose="020B0609070205080204" pitchFamily="49" charset="-128"/>
                <a:ea typeface="ＭＳ ゴシック" panose="020B0609070205080204" pitchFamily="49" charset="-128"/>
              </a:rPr>
              <a:t>＜短時間☀おひさまグループ＞</a:t>
            </a:r>
            <a:endParaRPr kumimoji="1" lang="en-US" altLang="ja-JP" sz="2400" b="1" i="0" u="none" strike="noStrike" kern="1200" cap="none" spc="0" normalizeH="0" baseline="0" noProof="0" dirty="0">
              <a:ln>
                <a:noFill/>
              </a:ln>
              <a:solidFill>
                <a:prstClr val="black">
                  <a:lumMod val="85000"/>
                  <a:lumOff val="15000"/>
                </a:prstClr>
              </a:solidFill>
              <a:effectLst/>
              <a:uLnTx/>
              <a:uFillTx/>
              <a:latin typeface="ＭＳ ゴシック" panose="020B0609070205080204" pitchFamily="49" charset="-128"/>
              <a:ea typeface="ＭＳ ゴシック" panose="020B0609070205080204" pitchFamily="49" charset="-128"/>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Tx/>
              <a:buNone/>
              <a:tabLst/>
              <a:defRPr/>
            </a:pPr>
            <a:endParaRPr kumimoji="1" lang="ja-JP" altLang="en-US" sz="2400" b="1" i="0" u="none" strike="noStrike" kern="1200" cap="none" spc="0" normalizeH="0" baseline="0" noProof="0" dirty="0">
              <a:ln>
                <a:noFill/>
              </a:ln>
              <a:solidFill>
                <a:prstClr val="black">
                  <a:lumMod val="85000"/>
                  <a:lumOff val="15000"/>
                </a:prstClr>
              </a:solidFill>
              <a:effectLst/>
              <a:uLnTx/>
              <a:uFillTx/>
              <a:latin typeface="ＭＳ ゴシック" panose="020B0609070205080204" pitchFamily="49" charset="-128"/>
              <a:ea typeface="ＭＳ ゴシック" panose="020B0609070205080204" pitchFamily="49" charset="-128"/>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Tx/>
              <a:buAutoNum type="arabicPeriod"/>
              <a:tabLst/>
              <a:defRPr/>
            </a:pPr>
            <a:r>
              <a:rPr kumimoji="1" lang="ja-JP" altLang="en-US" sz="2000" b="1" i="0" u="none" strike="noStrike" kern="1200" cap="none" spc="0" normalizeH="0" baseline="0" noProof="0" dirty="0">
                <a:ln>
                  <a:noFill/>
                </a:ln>
                <a:solidFill>
                  <a:prstClr val="black">
                    <a:lumMod val="85000"/>
                    <a:lumOff val="15000"/>
                  </a:prstClr>
                </a:solidFill>
                <a:effectLst/>
                <a:uLnTx/>
                <a:uFillTx/>
                <a:latin typeface="Garamond" panose="02020404030301010803"/>
                <a:ea typeface="ＭＳ Ｐ明朝" panose="02020600040205080304" pitchFamily="18" charset="-128"/>
                <a:cs typeface="+mn-cs"/>
              </a:rPr>
              <a:t>保護者と共に杉並区在住</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Tx/>
              <a:buAutoNum type="arabicPeriod"/>
              <a:tabLst/>
              <a:defRPr/>
            </a:pPr>
            <a:r>
              <a:rPr kumimoji="1" lang="ja-JP" altLang="en-US" sz="2000" b="1" i="0" u="none" strike="noStrike" kern="1200" cap="none" spc="0" normalizeH="0" baseline="0" noProof="0" dirty="0">
                <a:ln>
                  <a:noFill/>
                </a:ln>
                <a:solidFill>
                  <a:prstClr val="black">
                    <a:lumMod val="85000"/>
                    <a:lumOff val="15000"/>
                  </a:prstClr>
                </a:solidFill>
                <a:effectLst/>
                <a:uLnTx/>
                <a:uFillTx/>
                <a:latin typeface="Garamond" panose="02020404030301010803"/>
                <a:ea typeface="ＭＳ Ｐ明朝" panose="02020600040205080304" pitchFamily="18" charset="-128"/>
                <a:cs typeface="+mn-cs"/>
              </a:rPr>
              <a:t>３年保育　単学級</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Tx/>
              <a:buAutoNum type="arabicPeriod"/>
              <a:tabLst/>
              <a:defRPr/>
            </a:pPr>
            <a:r>
              <a:rPr kumimoji="1" lang="ja-JP" altLang="en-US" sz="2000" b="1" i="0" u="none" strike="noStrike" kern="1200" cap="none" spc="0" normalizeH="0" baseline="0" noProof="0" dirty="0">
                <a:ln>
                  <a:noFill/>
                </a:ln>
                <a:solidFill>
                  <a:prstClr val="black">
                    <a:lumMod val="85000"/>
                    <a:lumOff val="15000"/>
                  </a:prstClr>
                </a:solidFill>
                <a:effectLst/>
                <a:uLnTx/>
                <a:uFillTx/>
                <a:latin typeface="Garamond" panose="02020404030301010803"/>
                <a:ea typeface="ＭＳ Ｐ明朝" panose="02020600040205080304" pitchFamily="18" charset="-128"/>
                <a:cs typeface="+mn-cs"/>
              </a:rPr>
              <a:t>集団生活ができる</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Tx/>
              <a:buAutoNum type="arabicPeriod"/>
              <a:tabLst/>
              <a:defRPr/>
            </a:pPr>
            <a:r>
              <a:rPr kumimoji="1" lang="ja-JP" altLang="en-US" sz="2000" b="1" i="0" u="none" strike="noStrike" kern="1200" cap="none" spc="0" normalizeH="0" baseline="0" noProof="0" dirty="0">
                <a:ln>
                  <a:noFill/>
                </a:ln>
                <a:solidFill>
                  <a:prstClr val="black">
                    <a:lumMod val="85000"/>
                    <a:lumOff val="15000"/>
                  </a:prstClr>
                </a:solidFill>
                <a:effectLst/>
                <a:uLnTx/>
                <a:uFillTx/>
                <a:latin typeface="Garamond" panose="02020404030301010803"/>
                <a:ea typeface="ＭＳ Ｐ明朝" panose="02020600040205080304" pitchFamily="18" charset="-128"/>
                <a:cs typeface="+mn-cs"/>
              </a:rPr>
              <a:t>保護者が送迎</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Tx/>
              <a:buAutoNum type="arabicPeriod"/>
              <a:tabLst/>
              <a:defRPr/>
            </a:pPr>
            <a:r>
              <a:rPr kumimoji="1" lang="ja-JP" altLang="en-US" sz="2000" b="1" i="0" u="none" strike="noStrike" kern="1200" cap="none" spc="0" normalizeH="0" baseline="0" noProof="0" dirty="0">
                <a:ln>
                  <a:noFill/>
                </a:ln>
                <a:solidFill>
                  <a:prstClr val="black">
                    <a:lumMod val="85000"/>
                    <a:lumOff val="15000"/>
                  </a:prstClr>
                </a:solidFill>
                <a:effectLst/>
                <a:uLnTx/>
                <a:uFillTx/>
                <a:latin typeface="Garamond" panose="02020404030301010803"/>
                <a:ea typeface="ＭＳ Ｐ明朝" panose="02020600040205080304" pitchFamily="18" charset="-128"/>
                <a:cs typeface="+mn-cs"/>
              </a:rPr>
              <a:t>お弁当持参　搬入弁当有</a:t>
            </a:r>
            <a:endParaRPr kumimoji="1" lang="en-US" altLang="ja-JP" sz="2000" b="1" i="0" u="none" strike="noStrike" kern="1200" cap="none" spc="0" normalizeH="0" baseline="0" noProof="0" dirty="0">
              <a:ln>
                <a:noFill/>
              </a:ln>
              <a:solidFill>
                <a:prstClr val="black">
                  <a:lumMod val="85000"/>
                  <a:lumOff val="15000"/>
                </a:prstClr>
              </a:solidFill>
              <a:effectLst/>
              <a:uLnTx/>
              <a:uFillTx/>
              <a:latin typeface="Garamond" panose="02020404030301010803"/>
              <a:ea typeface="ＭＳ Ｐ明朝" panose="02020600040205080304" pitchFamily="18" charset="-128"/>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Tx/>
              <a:buAutoNum type="arabicPeriod"/>
              <a:tabLst/>
              <a:defRPr/>
            </a:pPr>
            <a:r>
              <a:rPr kumimoji="1" lang="en-US" altLang="ja-JP" sz="2000" b="1" i="0" u="none" strike="noStrike" kern="1200" cap="none" spc="0" normalizeH="0" baseline="0" noProof="0" dirty="0">
                <a:ln>
                  <a:noFill/>
                </a:ln>
                <a:solidFill>
                  <a:prstClr val="black">
                    <a:lumMod val="85000"/>
                    <a:lumOff val="15000"/>
                  </a:prstClr>
                </a:solidFill>
                <a:effectLst/>
                <a:uLnTx/>
                <a:uFillTx/>
                <a:latin typeface="Garamond" panose="02020404030301010803"/>
                <a:ea typeface="ＭＳ Ｐ明朝" panose="02020600040205080304" pitchFamily="18" charset="-128"/>
                <a:cs typeface="+mn-cs"/>
              </a:rPr>
              <a:t>PTA</a:t>
            </a:r>
            <a:r>
              <a:rPr kumimoji="1" lang="ja-JP" altLang="en-US" sz="2000" b="1" i="0" u="none" strike="noStrike" kern="1200" cap="none" spc="0" normalizeH="0" baseline="0" noProof="0" dirty="0">
                <a:ln>
                  <a:noFill/>
                </a:ln>
                <a:solidFill>
                  <a:prstClr val="black">
                    <a:lumMod val="85000"/>
                    <a:lumOff val="15000"/>
                  </a:prstClr>
                </a:solidFill>
                <a:effectLst/>
                <a:uLnTx/>
                <a:uFillTx/>
                <a:latin typeface="Garamond" panose="02020404030301010803"/>
                <a:ea typeface="ＭＳ Ｐ明朝" panose="02020600040205080304" pitchFamily="18" charset="-128"/>
                <a:cs typeface="+mn-cs"/>
              </a:rPr>
              <a:t>活動がある</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Tx/>
              <a:buAutoNum type="arabicPeriod"/>
              <a:tabLst/>
              <a:defRPr/>
            </a:pPr>
            <a:r>
              <a:rPr kumimoji="1" lang="ja-JP" altLang="en-US" sz="2000" b="1" i="0" u="none" strike="noStrike" kern="1200" cap="none" spc="0" normalizeH="0" baseline="0" noProof="0" dirty="0">
                <a:ln>
                  <a:noFill/>
                </a:ln>
                <a:solidFill>
                  <a:srgbClr val="FF0000"/>
                </a:solidFill>
                <a:effectLst/>
                <a:uLnTx/>
                <a:uFillTx/>
                <a:latin typeface="Garamond" panose="02020404030301010803"/>
                <a:ea typeface="ＭＳ Ｐ明朝" panose="02020600040205080304" pitchFamily="18" charset="-128"/>
                <a:cs typeface="+mn-cs"/>
              </a:rPr>
              <a:t>保育時間・・・</a:t>
            </a:r>
            <a:r>
              <a:rPr kumimoji="1" lang="en-US" altLang="ja-JP" sz="2000" b="1" i="0" u="none" strike="noStrike" kern="1200" cap="none" spc="0" normalizeH="0" baseline="0" noProof="0" dirty="0">
                <a:ln>
                  <a:noFill/>
                </a:ln>
                <a:solidFill>
                  <a:srgbClr val="FF0000"/>
                </a:solidFill>
                <a:effectLst/>
                <a:uLnTx/>
                <a:uFillTx/>
                <a:latin typeface="Garamond" panose="02020404030301010803"/>
                <a:ea typeface="ＭＳ Ｐ明朝" panose="02020600040205080304" pitchFamily="18" charset="-128"/>
                <a:cs typeface="+mn-cs"/>
              </a:rPr>
              <a:t>9:00</a:t>
            </a:r>
            <a:r>
              <a:rPr kumimoji="1" lang="ja-JP" altLang="en-US" sz="2000" b="1" i="0" u="none" strike="noStrike" kern="1200" cap="none" spc="0" normalizeH="0" baseline="0" noProof="0" dirty="0">
                <a:ln>
                  <a:noFill/>
                </a:ln>
                <a:solidFill>
                  <a:srgbClr val="FF0000"/>
                </a:solidFill>
                <a:effectLst/>
                <a:uLnTx/>
                <a:uFillTx/>
                <a:latin typeface="Garamond" panose="02020404030301010803"/>
                <a:ea typeface="ＭＳ Ｐ明朝" panose="02020600040205080304" pitchFamily="18" charset="-128"/>
                <a:cs typeface="+mn-cs"/>
              </a:rPr>
              <a:t>～</a:t>
            </a:r>
            <a:r>
              <a:rPr kumimoji="1" lang="en-US" altLang="ja-JP" sz="2000" b="1" i="0" u="none" strike="noStrike" kern="1200" cap="none" spc="0" normalizeH="0" baseline="0" noProof="0" dirty="0">
                <a:ln>
                  <a:noFill/>
                </a:ln>
                <a:solidFill>
                  <a:srgbClr val="FF0000"/>
                </a:solidFill>
                <a:effectLst/>
                <a:uLnTx/>
                <a:uFillTx/>
                <a:latin typeface="Garamond" panose="02020404030301010803"/>
                <a:ea typeface="ＭＳ Ｐ明朝" panose="02020600040205080304" pitchFamily="18" charset="-128"/>
                <a:cs typeface="+mn-cs"/>
              </a:rPr>
              <a:t>14:00</a:t>
            </a:r>
            <a:endParaRPr kumimoji="1" lang="ja-JP" altLang="en-US" sz="2000" b="1" i="0" u="none" strike="noStrike" kern="1200" cap="none" spc="0" normalizeH="0" baseline="0" noProof="0" dirty="0">
              <a:ln>
                <a:noFill/>
              </a:ln>
              <a:solidFill>
                <a:srgbClr val="FF0000"/>
              </a:solidFill>
              <a:effectLst/>
              <a:uLnTx/>
              <a:uFillTx/>
              <a:latin typeface="Garamond" panose="02020404030301010803"/>
              <a:ea typeface="ＭＳ Ｐ明朝" panose="02020600040205080304" pitchFamily="18" charset="-128"/>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Tx/>
              <a:buAutoNum type="arabicPeriod"/>
              <a:tabLst/>
              <a:defRPr/>
            </a:pPr>
            <a:r>
              <a:rPr kumimoji="1" lang="ja-JP" altLang="en-US" sz="2000" b="1" i="0" u="none" strike="noStrike" kern="1200" cap="none" spc="0" normalizeH="0" baseline="0" noProof="0" dirty="0">
                <a:ln>
                  <a:noFill/>
                </a:ln>
                <a:solidFill>
                  <a:srgbClr val="FF0000"/>
                </a:solidFill>
                <a:effectLst/>
                <a:uLnTx/>
                <a:uFillTx/>
                <a:latin typeface="Garamond" panose="02020404030301010803"/>
                <a:ea typeface="ＭＳ Ｐ明朝" panose="02020600040205080304" pitchFamily="18" charset="-128"/>
                <a:cs typeface="+mn-cs"/>
              </a:rPr>
              <a:t>一時保育あり</a:t>
            </a:r>
            <a:r>
              <a:rPr kumimoji="1" lang="en-US" altLang="ja-JP" sz="2000" b="1" i="0" u="none" strike="noStrike" kern="1200" cap="none" spc="0" normalizeH="0" baseline="0" noProof="0" dirty="0">
                <a:ln>
                  <a:noFill/>
                </a:ln>
                <a:solidFill>
                  <a:srgbClr val="FF0000"/>
                </a:solidFill>
                <a:effectLst/>
                <a:uLnTx/>
                <a:uFillTx/>
                <a:latin typeface="Garamond" panose="02020404030301010803"/>
                <a:ea typeface="ＭＳ Ｐ明朝" panose="02020600040205080304" pitchFamily="18" charset="-128"/>
                <a:cs typeface="+mn-cs"/>
              </a:rPr>
              <a:t>(</a:t>
            </a:r>
            <a:r>
              <a:rPr kumimoji="1" lang="ja-JP" altLang="en-US" sz="2000" b="1" i="0" u="none" strike="noStrike" kern="1200" cap="none" spc="0" normalizeH="0" baseline="0" noProof="0" dirty="0">
                <a:ln>
                  <a:noFill/>
                </a:ln>
                <a:solidFill>
                  <a:srgbClr val="FF0000"/>
                </a:solidFill>
                <a:effectLst/>
                <a:uLnTx/>
                <a:uFillTx/>
                <a:latin typeface="Garamond" panose="02020404030301010803"/>
                <a:ea typeface="ＭＳ Ｐ明朝" panose="02020600040205080304" pitchFamily="18" charset="-128"/>
                <a:cs typeface="+mn-cs"/>
              </a:rPr>
              <a:t>降園～</a:t>
            </a:r>
            <a:r>
              <a:rPr kumimoji="1" lang="en-US" altLang="ja-JP" sz="2000" b="1" i="0" u="none" strike="noStrike" kern="1200" cap="none" spc="0" normalizeH="0" baseline="0" noProof="0" dirty="0">
                <a:ln>
                  <a:noFill/>
                </a:ln>
                <a:solidFill>
                  <a:srgbClr val="FF0000"/>
                </a:solidFill>
                <a:effectLst/>
                <a:uLnTx/>
                <a:uFillTx/>
                <a:latin typeface="Garamond" panose="02020404030301010803"/>
                <a:ea typeface="ＭＳ Ｐ明朝" panose="02020600040205080304" pitchFamily="18" charset="-128"/>
                <a:cs typeface="+mn-cs"/>
              </a:rPr>
              <a:t>17:00)</a:t>
            </a:r>
            <a:endParaRPr kumimoji="1" lang="ja-JP" altLang="en-US" sz="2000" b="1" i="0" u="none" strike="noStrike" kern="1200" cap="none" spc="0" normalizeH="0" baseline="0" noProof="0" dirty="0">
              <a:ln>
                <a:noFill/>
              </a:ln>
              <a:solidFill>
                <a:srgbClr val="FF0000"/>
              </a:solidFill>
              <a:effectLst/>
              <a:uLnTx/>
              <a:uFillTx/>
              <a:latin typeface="Garamond" panose="02020404030301010803"/>
              <a:ea typeface="ＭＳ Ｐ明朝" panose="02020600040205080304" pitchFamily="18" charset="-128"/>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Tx/>
              <a:buAutoNum type="arabicPeriod"/>
              <a:tabLst/>
              <a:defRPr/>
            </a:pPr>
            <a:r>
              <a:rPr kumimoji="1" lang="ja-JP" altLang="en-US" sz="2000" b="1" i="0" u="none" strike="noStrike" kern="1200" cap="none" spc="0" normalizeH="0" baseline="0" noProof="0" dirty="0">
                <a:ln>
                  <a:noFill/>
                </a:ln>
                <a:solidFill>
                  <a:srgbClr val="FF0000"/>
                </a:solidFill>
                <a:effectLst/>
                <a:uLnTx/>
                <a:uFillTx/>
                <a:latin typeface="Garamond" panose="02020404030301010803"/>
                <a:ea typeface="ＭＳ Ｐ明朝" panose="02020600040205080304" pitchFamily="18" charset="-128"/>
                <a:cs typeface="+mn-cs"/>
              </a:rPr>
              <a:t>土曜、日曜、祝日は休み</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Tx/>
              <a:buAutoNum type="arabicPeriod"/>
              <a:tabLst/>
              <a:defRPr/>
            </a:pPr>
            <a:r>
              <a:rPr kumimoji="1" lang="ja-JP" altLang="en-US" sz="2000" b="1" i="0" u="none" strike="noStrike" kern="1200" cap="none" spc="0" normalizeH="0" baseline="0" noProof="0" dirty="0">
                <a:ln>
                  <a:noFill/>
                </a:ln>
                <a:solidFill>
                  <a:srgbClr val="FF0000"/>
                </a:solidFill>
                <a:effectLst/>
                <a:uLnTx/>
                <a:uFillTx/>
                <a:latin typeface="Garamond" panose="02020404030301010803"/>
                <a:ea typeface="ＭＳ Ｐ明朝" panose="02020600040205080304" pitchFamily="18" charset="-128"/>
                <a:cs typeface="+mn-cs"/>
              </a:rPr>
              <a:t>長期休業日がある</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1" lang="ja-JP" alt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ＭＳ Ｐ明朝" panose="02020600040205080304" pitchFamily="18" charset="-128"/>
              <a:cs typeface="+mn-cs"/>
            </a:endParaRPr>
          </a:p>
        </p:txBody>
      </p:sp>
      <p:sp>
        <p:nvSpPr>
          <p:cNvPr id="3" name="コンテンツ プレースホルダ 3"/>
          <p:cNvSpPr txBox="1">
            <a:spLocks/>
          </p:cNvSpPr>
          <p:nvPr/>
        </p:nvSpPr>
        <p:spPr>
          <a:xfrm>
            <a:off x="6612827" y="632485"/>
            <a:ext cx="4319909" cy="5616810"/>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rgbClr val="83992A"/>
              </a:buClr>
              <a:buSzPct val="115000"/>
              <a:buFontTx/>
              <a:buNone/>
              <a:tabLst/>
              <a:defRPr/>
            </a:pPr>
            <a:r>
              <a:rPr kumimoji="1" lang="ja-JP" altLang="en-US" sz="2400" b="1" i="0" u="none" strike="noStrike" kern="1200" cap="none" spc="0" normalizeH="0" baseline="0" noProof="0" dirty="0">
                <a:ln>
                  <a:noFill/>
                </a:ln>
                <a:solidFill>
                  <a:prstClr val="black">
                    <a:lumMod val="85000"/>
                    <a:lumOff val="15000"/>
                  </a:prstClr>
                </a:solidFill>
                <a:effectLst/>
                <a:uLnTx/>
                <a:uFillTx/>
                <a:latin typeface="Garamond" panose="02020404030301010803"/>
                <a:ea typeface="ＭＳ Ｐ明朝" panose="02020600040205080304" pitchFamily="18" charset="-128"/>
                <a:cs typeface="+mn-cs"/>
              </a:rPr>
              <a:t>　</a:t>
            </a:r>
            <a:r>
              <a:rPr kumimoji="1" lang="ja-JP" altLang="en-US" sz="2400" b="1" i="0" u="none" strike="noStrike" kern="1200" cap="none" spc="0" normalizeH="0" baseline="0" noProof="0" dirty="0">
                <a:ln>
                  <a:noFill/>
                </a:ln>
                <a:solidFill>
                  <a:prstClr val="black">
                    <a:lumMod val="85000"/>
                    <a:lumOff val="15000"/>
                  </a:prstClr>
                </a:solidFill>
                <a:effectLst/>
                <a:uLnTx/>
                <a:uFillTx/>
                <a:latin typeface="ＭＳ ゴシック" panose="020B0609070205080204" pitchFamily="49" charset="-128"/>
                <a:ea typeface="ＭＳ ゴシック" panose="020B0609070205080204" pitchFamily="49" charset="-128"/>
              </a:rPr>
              <a:t>＜長時間☆ほしグループ＞</a:t>
            </a:r>
            <a:endParaRPr kumimoji="1" lang="en-US" altLang="ja-JP" sz="2400" b="1" i="0" u="none" strike="noStrike" kern="1200" cap="none" spc="0" normalizeH="0" baseline="0" noProof="0" dirty="0">
              <a:ln>
                <a:noFill/>
              </a:ln>
              <a:solidFill>
                <a:prstClr val="black">
                  <a:lumMod val="85000"/>
                  <a:lumOff val="15000"/>
                </a:prstClr>
              </a:solidFill>
              <a:effectLst/>
              <a:uLnTx/>
              <a:uFillTx/>
              <a:latin typeface="ＭＳ ゴシック" panose="020B0609070205080204" pitchFamily="49" charset="-128"/>
              <a:ea typeface="ＭＳ ゴシック" panose="020B0609070205080204" pitchFamily="49" charset="-128"/>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Tx/>
              <a:buNone/>
              <a:tabLst/>
              <a:defRPr/>
            </a:pPr>
            <a:endParaRPr kumimoji="1" lang="ja-JP" altLang="en-US" sz="2400" b="1" i="0" u="none" strike="noStrike" kern="1200" cap="none" spc="0" normalizeH="0" baseline="0" noProof="0" dirty="0">
              <a:ln>
                <a:noFill/>
              </a:ln>
              <a:solidFill>
                <a:prstClr val="black">
                  <a:lumMod val="85000"/>
                  <a:lumOff val="15000"/>
                </a:prstClr>
              </a:solidFill>
              <a:effectLst/>
              <a:uLnTx/>
              <a:uFillTx/>
              <a:latin typeface="Garamond" panose="02020404030301010803"/>
              <a:ea typeface="ＭＳ Ｐ明朝" panose="02020600040205080304" pitchFamily="18" charset="-128"/>
              <a:cs typeface="+mn-cs"/>
            </a:endParaRP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1" lang="ja-JP" altLang="en-US" sz="20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rPr>
              <a:t>１保護者の就労等のため長時間　保育を必要とする</a:t>
            </a:r>
            <a:endParaRPr kumimoji="1" lang="en-US" altLang="ja-JP" sz="20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1" lang="ja-JP" altLang="en-US" sz="20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rPr>
              <a:t>２～６は同じ</a:t>
            </a:r>
            <a:endParaRPr kumimoji="1" lang="en-US" altLang="ja-JP" sz="20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1" lang="en-US" altLang="ja-JP" sz="20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1" lang="en-US" altLang="ja-JP" sz="20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1" lang="en-US" altLang="ja-JP" sz="2000" b="1" i="0" u="none" strike="noStrike" kern="1200" cap="none" spc="0" normalizeH="0" baseline="0" noProof="0" dirty="0">
              <a:ln>
                <a:noFill/>
              </a:ln>
              <a:solidFill>
                <a:prstClr val="black"/>
              </a:solidFill>
              <a:effectLst/>
              <a:uLnTx/>
              <a:uFillTx/>
              <a:latin typeface="Garamond" panose="02020404030301010803"/>
              <a:ea typeface="ＭＳ Ｐ明朝" panose="02020600040205080304" pitchFamily="18" charset="-128"/>
              <a:cs typeface="+mn-cs"/>
            </a:endParaRPr>
          </a:p>
          <a:p>
            <a:pPr marL="285750" marR="0" lvl="0" indent="-285750" algn="l" defTabSz="457200" rtl="0" eaLnBrk="1" fontAlgn="auto" latinLnBrk="0" hangingPunct="1">
              <a:lnSpc>
                <a:spcPts val="2100"/>
              </a:lnSpc>
              <a:spcBef>
                <a:spcPct val="20000"/>
              </a:spcBef>
              <a:spcAft>
                <a:spcPts val="600"/>
              </a:spcAft>
              <a:buClr>
                <a:srgbClr val="83992A"/>
              </a:buClr>
              <a:buSzPct val="115000"/>
              <a:buFont typeface="Arial"/>
              <a:buChar char="•"/>
              <a:tabLst/>
              <a:defRPr/>
            </a:pPr>
            <a:r>
              <a:rPr kumimoji="1" lang="ja-JP" altLang="en-US" sz="2000" b="1" i="0" u="none" strike="noStrike" kern="1200" cap="none" spc="0" normalizeH="0" baseline="0" noProof="0" dirty="0">
                <a:ln>
                  <a:noFill/>
                </a:ln>
                <a:solidFill>
                  <a:srgbClr val="0070C0"/>
                </a:solidFill>
                <a:effectLst/>
                <a:uLnTx/>
                <a:uFillTx/>
                <a:latin typeface="Garamond" panose="02020404030301010803"/>
                <a:ea typeface="ＭＳ Ｐ明朝" panose="02020600040205080304" pitchFamily="18" charset="-128"/>
                <a:cs typeface="+mn-cs"/>
              </a:rPr>
              <a:t>保育時間・・・</a:t>
            </a:r>
            <a:r>
              <a:rPr kumimoji="1" lang="en-US" altLang="ja-JP" sz="2000" b="1" i="0" u="none" strike="noStrike" kern="1200" cap="none" spc="0" normalizeH="0" baseline="0" noProof="0" dirty="0">
                <a:ln>
                  <a:noFill/>
                </a:ln>
                <a:solidFill>
                  <a:srgbClr val="0070C0"/>
                </a:solidFill>
                <a:effectLst/>
                <a:uLnTx/>
                <a:uFillTx/>
                <a:latin typeface="Garamond" panose="02020404030301010803"/>
                <a:ea typeface="ＭＳ Ｐ明朝" panose="02020600040205080304" pitchFamily="18" charset="-128"/>
                <a:cs typeface="+mn-cs"/>
              </a:rPr>
              <a:t>7:30</a:t>
            </a:r>
            <a:r>
              <a:rPr kumimoji="1" lang="ja-JP" altLang="en-US" sz="2000" b="1" i="0" u="none" strike="noStrike" kern="1200" cap="none" spc="0" normalizeH="0" baseline="0" noProof="0" dirty="0">
                <a:ln>
                  <a:noFill/>
                </a:ln>
                <a:solidFill>
                  <a:srgbClr val="0070C0"/>
                </a:solidFill>
                <a:effectLst/>
                <a:uLnTx/>
                <a:uFillTx/>
                <a:latin typeface="Garamond" panose="02020404030301010803"/>
                <a:ea typeface="ＭＳ Ｐ明朝" panose="02020600040205080304" pitchFamily="18" charset="-128"/>
                <a:cs typeface="+mn-cs"/>
              </a:rPr>
              <a:t>～</a:t>
            </a:r>
            <a:r>
              <a:rPr kumimoji="1" lang="en-US" altLang="ja-JP" sz="2000" b="1" i="0" u="none" strike="noStrike" kern="1200" cap="none" spc="0" normalizeH="0" baseline="0" noProof="0" dirty="0">
                <a:ln>
                  <a:noFill/>
                </a:ln>
                <a:solidFill>
                  <a:srgbClr val="0070C0"/>
                </a:solidFill>
                <a:effectLst/>
                <a:uLnTx/>
                <a:uFillTx/>
                <a:latin typeface="Garamond" panose="02020404030301010803"/>
                <a:ea typeface="ＭＳ Ｐ明朝" panose="02020600040205080304" pitchFamily="18" charset="-128"/>
                <a:cs typeface="+mn-cs"/>
              </a:rPr>
              <a:t>18:30</a:t>
            </a:r>
            <a:r>
              <a:rPr kumimoji="1" lang="ja-JP" altLang="en-US" sz="2000" b="1" i="0" u="none" strike="noStrike" kern="1200" cap="none" spc="0" normalizeH="0" baseline="0" noProof="0" dirty="0">
                <a:ln>
                  <a:noFill/>
                </a:ln>
                <a:solidFill>
                  <a:srgbClr val="0070C0"/>
                </a:solidFill>
                <a:effectLst/>
                <a:uLnTx/>
                <a:uFillTx/>
                <a:latin typeface="Garamond" panose="02020404030301010803"/>
                <a:ea typeface="ＭＳ Ｐ明朝" panose="02020600040205080304" pitchFamily="18" charset="-128"/>
                <a:cs typeface="+mn-cs"/>
              </a:rPr>
              <a:t>の間で保育を必要とする時間</a:t>
            </a:r>
          </a:p>
          <a:p>
            <a:pPr marL="285750" marR="0" lvl="0" indent="-285750" algn="l" defTabSz="457200" rtl="0" eaLnBrk="1" fontAlgn="auto" latinLnBrk="0" hangingPunct="1">
              <a:lnSpc>
                <a:spcPts val="2100"/>
              </a:lnSpc>
              <a:spcBef>
                <a:spcPct val="20000"/>
              </a:spcBef>
              <a:spcAft>
                <a:spcPts val="600"/>
              </a:spcAft>
              <a:buClr>
                <a:srgbClr val="83992A"/>
              </a:buClr>
              <a:buSzPct val="115000"/>
              <a:buFont typeface="Arial"/>
              <a:buChar char="•"/>
              <a:tabLst/>
              <a:defRPr/>
            </a:pPr>
            <a:r>
              <a:rPr kumimoji="1" lang="ja-JP" altLang="en-US" sz="2000" b="1" i="0" u="none" strike="noStrike" kern="1200" cap="none" spc="0" normalizeH="0" baseline="0" noProof="0" dirty="0">
                <a:ln>
                  <a:noFill/>
                </a:ln>
                <a:solidFill>
                  <a:srgbClr val="0070C0"/>
                </a:solidFill>
                <a:effectLst/>
                <a:uLnTx/>
                <a:uFillTx/>
                <a:latin typeface="Garamond" panose="02020404030301010803"/>
                <a:ea typeface="ＭＳ Ｐ明朝" panose="02020600040205080304" pitchFamily="18" charset="-128"/>
                <a:cs typeface="+mn-cs"/>
              </a:rPr>
              <a:t>おやつがある</a:t>
            </a:r>
          </a:p>
          <a:p>
            <a:pPr marL="285750" marR="0" lvl="0" indent="-285750" algn="l" defTabSz="457200" rtl="0" eaLnBrk="1" fontAlgn="auto" latinLnBrk="0" hangingPunct="1">
              <a:lnSpc>
                <a:spcPts val="2100"/>
              </a:lnSpc>
              <a:spcBef>
                <a:spcPct val="20000"/>
              </a:spcBef>
              <a:spcAft>
                <a:spcPts val="600"/>
              </a:spcAft>
              <a:buClr>
                <a:srgbClr val="83992A"/>
              </a:buClr>
              <a:buSzPct val="115000"/>
              <a:buFont typeface="Arial"/>
              <a:buChar char="•"/>
              <a:tabLst/>
              <a:defRPr/>
            </a:pPr>
            <a:r>
              <a:rPr kumimoji="1" lang="ja-JP" altLang="en-US" sz="2000" b="1" i="0" u="none" strike="noStrike" kern="1200" cap="none" spc="0" normalizeH="0" baseline="0" noProof="0" dirty="0">
                <a:ln>
                  <a:noFill/>
                </a:ln>
                <a:solidFill>
                  <a:srgbClr val="0070C0"/>
                </a:solidFill>
                <a:effectLst/>
                <a:uLnTx/>
                <a:uFillTx/>
                <a:latin typeface="Garamond" panose="02020404030301010803"/>
                <a:ea typeface="ＭＳ Ｐ明朝" panose="02020600040205080304" pitchFamily="18" charset="-128"/>
                <a:cs typeface="+mn-cs"/>
              </a:rPr>
              <a:t>日曜、祝日、年末年始は休み</a:t>
            </a:r>
          </a:p>
          <a:p>
            <a:pPr marL="285750" marR="0" lvl="0" indent="-285750" algn="l" defTabSz="457200" rtl="0" eaLnBrk="1" fontAlgn="auto" latinLnBrk="0" hangingPunct="1">
              <a:lnSpc>
                <a:spcPts val="2100"/>
              </a:lnSpc>
              <a:spcBef>
                <a:spcPct val="20000"/>
              </a:spcBef>
              <a:spcAft>
                <a:spcPts val="600"/>
              </a:spcAft>
              <a:buClr>
                <a:srgbClr val="83992A"/>
              </a:buClr>
              <a:buSzPct val="115000"/>
              <a:buFont typeface="Arial"/>
              <a:buChar char="•"/>
              <a:tabLst/>
              <a:defRPr/>
            </a:pPr>
            <a:r>
              <a:rPr kumimoji="1" lang="ja-JP" altLang="en-US" sz="2000" b="1" i="0" u="none" strike="noStrike" kern="1200" cap="none" spc="0" normalizeH="0" baseline="0" noProof="0" dirty="0">
                <a:ln>
                  <a:noFill/>
                </a:ln>
                <a:solidFill>
                  <a:srgbClr val="0070C0"/>
                </a:solidFill>
                <a:effectLst/>
                <a:uLnTx/>
                <a:uFillTx/>
                <a:latin typeface="Garamond" panose="02020404030301010803"/>
                <a:ea typeface="ＭＳ Ｐ明朝" panose="02020600040205080304" pitchFamily="18" charset="-128"/>
                <a:cs typeface="+mn-cs"/>
              </a:rPr>
              <a:t>長期休業日も保育がある。</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Tx/>
              <a:buNone/>
              <a:tabLst/>
              <a:defRPr/>
            </a:pPr>
            <a:endParaRPr kumimoji="1" lang="ja-JP" altLang="en-US" sz="2400" b="1" i="0" u="none" strike="noStrike" kern="1200" cap="none" spc="0" normalizeH="0" baseline="0" noProof="0" dirty="0">
              <a:ln>
                <a:noFill/>
              </a:ln>
              <a:solidFill>
                <a:prstClr val="black">
                  <a:lumMod val="85000"/>
                  <a:lumOff val="15000"/>
                </a:prstClr>
              </a:solidFill>
              <a:effectLst/>
              <a:uLnTx/>
              <a:uFillTx/>
              <a:latin typeface="Garamond" panose="02020404030301010803"/>
              <a:ea typeface="ＭＳ Ｐ明朝" panose="02020600040205080304" pitchFamily="18" charset="-128"/>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1" lang="ja-JP" alt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ＭＳ Ｐ明朝" panose="02020600040205080304" pitchFamily="18" charset="-128"/>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1" lang="ja-JP" alt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ＭＳ Ｐ明朝" panose="02020600040205080304" pitchFamily="18" charset="-128"/>
              <a:cs typeface="+mn-cs"/>
            </a:endParaRPr>
          </a:p>
        </p:txBody>
      </p:sp>
      <p:sp>
        <p:nvSpPr>
          <p:cNvPr id="4" name="Rectangle 3"/>
          <p:cNvSpPr txBox="1">
            <a:spLocks noChangeArrowheads="1"/>
          </p:cNvSpPr>
          <p:nvPr/>
        </p:nvSpPr>
        <p:spPr>
          <a:xfrm>
            <a:off x="4009748" y="147592"/>
            <a:ext cx="4392488" cy="484893"/>
          </a:xfrm>
          <a:prstGeom prst="rect">
            <a:avLst/>
          </a:prstGeom>
          <a:solidFill>
            <a:srgbClr val="CCFFCC"/>
          </a:solidFill>
          <a:ln>
            <a:solidFill>
              <a:schemeClr val="tx1"/>
            </a:solidFill>
            <a:miter lim="800000"/>
            <a:headEnd/>
            <a:tailEnd/>
          </a:ln>
        </p:spPr>
        <p:txBody>
          <a:bodyPr anchor="b"/>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dirty="0">
                <a:ln w="3175" cmpd="sng">
                  <a:noFill/>
                </a:ln>
                <a:solidFill>
                  <a:srgbClr val="FF0066"/>
                </a:solidFill>
                <a:effectLst/>
                <a:uLnTx/>
                <a:uFillTx/>
                <a:latin typeface="HGP創英角ﾎﾟｯﾌﾟ体" panose="040B0A00000000000000" pitchFamily="50" charset="-128"/>
                <a:ea typeface="HGP創英角ﾎﾟｯﾌﾟ体" panose="040B0A00000000000000" pitchFamily="50" charset="-128"/>
                <a:cs typeface="+mj-cs"/>
              </a:rPr>
              <a:t>短時間</a:t>
            </a:r>
            <a:r>
              <a:rPr kumimoji="1" lang="en-US" altLang="ja-JP" sz="3200" b="1" i="0" u="none" strike="noStrike" kern="1200" cap="none" spc="0" normalizeH="0" baseline="0" noProof="0" dirty="0">
                <a:ln w="3175" cmpd="sng">
                  <a:noFill/>
                </a:ln>
                <a:solidFill>
                  <a:srgbClr val="FF0066"/>
                </a:solidFill>
                <a:effectLst/>
                <a:uLnTx/>
                <a:uFillTx/>
                <a:latin typeface="HGP創英角ﾎﾟｯﾌﾟ体" panose="040B0A00000000000000" pitchFamily="50" charset="-128"/>
                <a:ea typeface="HGP創英角ﾎﾟｯﾌﾟ体" panose="040B0A00000000000000" pitchFamily="50" charset="-128"/>
                <a:cs typeface="+mj-cs"/>
              </a:rPr>
              <a:t>?</a:t>
            </a:r>
            <a:r>
              <a:rPr kumimoji="1" lang="ja-JP" altLang="en-US" sz="3200" b="1" i="0" u="none" strike="noStrike" kern="1200" cap="none" spc="0" normalizeH="0" baseline="0" noProof="0" dirty="0">
                <a:ln w="3175" cmpd="sng">
                  <a:noFill/>
                </a:ln>
                <a:solidFill>
                  <a:srgbClr val="FF0066"/>
                </a:solidFill>
                <a:effectLst/>
                <a:uLnTx/>
                <a:uFillTx/>
                <a:latin typeface="HGP創英角ﾎﾟｯﾌﾟ体" panose="040B0A00000000000000" pitchFamily="50" charset="-128"/>
                <a:ea typeface="HGP創英角ﾎﾟｯﾌﾟ体" panose="040B0A00000000000000" pitchFamily="50" charset="-128"/>
                <a:cs typeface="+mj-cs"/>
              </a:rPr>
              <a:t>　長時間</a:t>
            </a:r>
            <a:r>
              <a:rPr kumimoji="1" lang="en-US" altLang="ja-JP" sz="3200" b="1" i="0" u="none" strike="noStrike" kern="1200" cap="none" spc="0" normalizeH="0" baseline="0" noProof="0" dirty="0">
                <a:ln w="3175" cmpd="sng">
                  <a:noFill/>
                </a:ln>
                <a:solidFill>
                  <a:srgbClr val="FF0066"/>
                </a:solidFill>
                <a:effectLst/>
                <a:uLnTx/>
                <a:uFillTx/>
                <a:latin typeface="HGP創英角ﾎﾟｯﾌﾟ体" panose="040B0A00000000000000" pitchFamily="50" charset="-128"/>
                <a:ea typeface="HGP創英角ﾎﾟｯﾌﾟ体" panose="040B0A00000000000000" pitchFamily="50" charset="-128"/>
                <a:cs typeface="+mj-cs"/>
              </a:rPr>
              <a:t>?</a:t>
            </a:r>
          </a:p>
        </p:txBody>
      </p:sp>
      <p:pic>
        <p:nvPicPr>
          <p:cNvPr id="5" name="図 7" descr="Q10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636" y="4868069"/>
            <a:ext cx="978050" cy="106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矢印: 右 6">
            <a:extLst>
              <a:ext uri="{FF2B5EF4-FFF2-40B4-BE49-F238E27FC236}">
                <a16:creationId xmlns:a16="http://schemas.microsoft.com/office/drawing/2014/main" id="{47B6546D-D7AD-D501-FBDE-7B60FBECCE73}"/>
              </a:ext>
            </a:extLst>
          </p:cNvPr>
          <p:cNvSpPr/>
          <p:nvPr/>
        </p:nvSpPr>
        <p:spPr>
          <a:xfrm>
            <a:off x="5111887" y="2468583"/>
            <a:ext cx="1486191" cy="281693"/>
          </a:xfrm>
          <a:prstGeom prst="rightArrow">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2995935B-C7D2-6003-3A2B-57479CB62199}"/>
              </a:ext>
            </a:extLst>
          </p:cNvPr>
          <p:cNvSpPr txBox="1"/>
          <p:nvPr/>
        </p:nvSpPr>
        <p:spPr>
          <a:xfrm>
            <a:off x="1259264" y="1989931"/>
            <a:ext cx="3867372" cy="2294202"/>
          </a:xfrm>
          <a:prstGeom prst="rect">
            <a:avLst/>
          </a:prstGeom>
          <a:noFill/>
          <a:ln>
            <a:solidFill>
              <a:schemeClr val="accent1">
                <a:lumMod val="60000"/>
                <a:lumOff val="40000"/>
              </a:schemeClr>
            </a:solidFill>
          </a:ln>
        </p:spPr>
        <p:txBody>
          <a:bodyPr wrap="square" rtlCol="0">
            <a:spAutoFit/>
          </a:bodyPr>
          <a:lstStyle/>
          <a:p>
            <a:endParaRPr kumimoji="1" lang="ja-JP" altLang="en-US" dirty="0"/>
          </a:p>
        </p:txBody>
      </p:sp>
    </p:spTree>
    <p:extLst>
      <p:ext uri="{BB962C8B-B14F-4D97-AF65-F5344CB8AC3E}">
        <p14:creationId xmlns:p14="http://schemas.microsoft.com/office/powerpoint/2010/main" val="3775672760"/>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オーガニック">
  <a:themeElements>
    <a:clrScheme name="オーガニック">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オーガニック">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オーガニック">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TotalTime>
  <Words>3574</Words>
  <Application>Microsoft Office PowerPoint</Application>
  <PresentationFormat>ワイド画面</PresentationFormat>
  <Paragraphs>412</Paragraphs>
  <Slides>50</Slides>
  <Notes>44</Notes>
  <HiddenSlides>0</HiddenSlides>
  <MMClips>0</MMClips>
  <ScaleCrop>false</ScaleCrop>
  <HeadingPairs>
    <vt:vector size="6" baseType="variant">
      <vt:variant>
        <vt:lpstr>使用されているフォント</vt:lpstr>
      </vt:variant>
      <vt:variant>
        <vt:i4>14</vt:i4>
      </vt:variant>
      <vt:variant>
        <vt:lpstr>テーマ</vt:lpstr>
      </vt:variant>
      <vt:variant>
        <vt:i4>2</vt:i4>
      </vt:variant>
      <vt:variant>
        <vt:lpstr>スライド タイトル</vt:lpstr>
      </vt:variant>
      <vt:variant>
        <vt:i4>50</vt:i4>
      </vt:variant>
    </vt:vector>
  </HeadingPairs>
  <TitlesOfParts>
    <vt:vector size="66" baseType="lpstr">
      <vt:lpstr>AR P丸ゴシック体M</vt:lpstr>
      <vt:lpstr>AR丸ゴシック体M</vt:lpstr>
      <vt:lpstr>HGPｺﾞｼｯｸE</vt:lpstr>
      <vt:lpstr>HGP創英角ｺﾞｼｯｸUB</vt:lpstr>
      <vt:lpstr>HGP創英角ﾎﾟｯﾌﾟ体</vt:lpstr>
      <vt:lpstr>HGSｺﾞｼｯｸE</vt:lpstr>
      <vt:lpstr>HGSｺﾞｼｯｸM</vt:lpstr>
      <vt:lpstr>HG丸ｺﾞｼｯｸM-PRO</vt:lpstr>
      <vt:lpstr>ＭＳ Ｐゴシック</vt:lpstr>
      <vt:lpstr>ＭＳ ゴシック</vt:lpstr>
      <vt:lpstr>游ゴシック</vt:lpstr>
      <vt:lpstr>游ゴシック Light</vt:lpstr>
      <vt:lpstr>Arial</vt:lpstr>
      <vt:lpstr>Garamond</vt:lpstr>
      <vt:lpstr>Office テーマ</vt:lpstr>
      <vt:lpstr>オーガニック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幼児教育とは・・・？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『好きな遊び』を中心とした教育！</vt:lpstr>
      <vt:lpstr>PowerPoint プレゼンテーション</vt:lpstr>
      <vt:lpstr>遊ぶの大好き</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堀ノ内子供園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令和６年度募集について</vt:lpstr>
      <vt:lpstr>おわり</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takahashi-akiko</dc:creator>
  <cp:lastModifiedBy>髙橋 章子</cp:lastModifiedBy>
  <cp:revision>33</cp:revision>
  <cp:lastPrinted>2021-09-24T08:02:51Z</cp:lastPrinted>
  <dcterms:created xsi:type="dcterms:W3CDTF">2021-08-31T05:02:58Z</dcterms:created>
  <dcterms:modified xsi:type="dcterms:W3CDTF">2023-08-23T06:12:15Z</dcterms:modified>
</cp:coreProperties>
</file>