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84" autoAdjust="0"/>
  </p:normalViewPr>
  <p:slideViewPr>
    <p:cSldViewPr snapToGrid="0">
      <p:cViewPr varScale="1">
        <p:scale>
          <a:sx n="62" d="100"/>
          <a:sy n="62"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272142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2310861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407014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112991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2454459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121986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320269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408292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2455060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129706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E79983-2078-4778-95BB-7F9808A1B945}" type="datetimeFigureOut">
              <a:rPr kumimoji="1" lang="ja-JP" altLang="en-US" smtClean="0"/>
              <a:t>2024/1/31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84084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79983-2078-4778-95BB-7F9808A1B945}" type="datetimeFigureOut">
              <a:rPr kumimoji="1" lang="ja-JP" altLang="en-US" smtClean="0"/>
              <a:t>2024/1/31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32A2D-CE5F-4BA8-9837-2AAE127EA00B}" type="slidenum">
              <a:rPr kumimoji="1" lang="ja-JP" altLang="en-US" smtClean="0"/>
              <a:t>‹#›</a:t>
            </a:fld>
            <a:endParaRPr kumimoji="1" lang="ja-JP" altLang="en-US"/>
          </a:p>
        </p:txBody>
      </p:sp>
    </p:spTree>
    <p:extLst>
      <p:ext uri="{BB962C8B-B14F-4D97-AF65-F5344CB8AC3E}">
        <p14:creationId xmlns:p14="http://schemas.microsoft.com/office/powerpoint/2010/main" val="9079703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CDF44E5-5B59-4669-AE4D-0973E09CD9B0}"/>
              </a:ext>
            </a:extLst>
          </p:cNvPr>
          <p:cNvSpPr txBox="1"/>
          <p:nvPr/>
        </p:nvSpPr>
        <p:spPr>
          <a:xfrm>
            <a:off x="2931675" y="-1274"/>
            <a:ext cx="3408978" cy="867746"/>
          </a:xfrm>
          <a:prstGeom prst="rect">
            <a:avLst/>
          </a:prstGeom>
          <a:noFill/>
        </p:spPr>
        <p:txBody>
          <a:bodyPr wrap="none" rtlCol="0">
            <a:prstTxWarp prst="textCurveUp">
              <a:avLst/>
            </a:prstTxWarp>
            <a:spAutoFit/>
          </a:bodyPr>
          <a:lstStyle/>
          <a:p>
            <a:r>
              <a:rPr kumimoji="1" lang="ja-JP" altLang="en-US" b="1" dirty="0">
                <a:latin typeface="HG丸ｺﾞｼｯｸM-PRO" panose="020F0600000000000000" pitchFamily="50" charset="-128"/>
                <a:ea typeface="HG丸ｺﾞｼｯｸM-PRO" panose="020F0600000000000000" pitchFamily="50" charset="-128"/>
              </a:rPr>
              <a:t>けんこうでつよい子</a:t>
            </a:r>
          </a:p>
        </p:txBody>
      </p:sp>
      <p:sp>
        <p:nvSpPr>
          <p:cNvPr id="3" name="テキスト ボックス 2">
            <a:extLst>
              <a:ext uri="{FF2B5EF4-FFF2-40B4-BE49-F238E27FC236}">
                <a16:creationId xmlns:a16="http://schemas.microsoft.com/office/drawing/2014/main" id="{3D350744-3C9A-4EA8-B07A-68835143AF0B}"/>
              </a:ext>
            </a:extLst>
          </p:cNvPr>
          <p:cNvSpPr txBox="1"/>
          <p:nvPr/>
        </p:nvSpPr>
        <p:spPr>
          <a:xfrm>
            <a:off x="5683709" y="806889"/>
            <a:ext cx="3711272" cy="261610"/>
          </a:xfrm>
          <a:prstGeom prst="rect">
            <a:avLst/>
          </a:prstGeom>
          <a:noFill/>
        </p:spPr>
        <p:txBody>
          <a:bodyPr wrap="none" rtlCol="0">
            <a:spAutoFit/>
          </a:bodyPr>
          <a:lstStyle/>
          <a:p>
            <a:r>
              <a:rPr lang="ja-JP" altLang="en-US" sz="1100" dirty="0"/>
              <a:t>令和６年２月１日　杉並区立高井戸第三小学校　保健室</a:t>
            </a:r>
          </a:p>
        </p:txBody>
      </p:sp>
      <p:sp>
        <p:nvSpPr>
          <p:cNvPr id="4" name="テキスト ボックス 3">
            <a:extLst>
              <a:ext uri="{FF2B5EF4-FFF2-40B4-BE49-F238E27FC236}">
                <a16:creationId xmlns:a16="http://schemas.microsoft.com/office/drawing/2014/main" id="{893AB971-8D90-4C32-BF6E-A46C2622B74C}"/>
              </a:ext>
            </a:extLst>
          </p:cNvPr>
          <p:cNvSpPr txBox="1"/>
          <p:nvPr/>
        </p:nvSpPr>
        <p:spPr>
          <a:xfrm>
            <a:off x="0" y="1074472"/>
            <a:ext cx="3884397" cy="415498"/>
          </a:xfrm>
          <a:prstGeom prst="rect">
            <a:avLst/>
          </a:prstGeom>
          <a:noFill/>
        </p:spPr>
        <p:txBody>
          <a:bodyPr wrap="non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　</a:t>
            </a:r>
            <a:r>
              <a:rPr kumimoji="1" lang="en-US" altLang="ja-JP" sz="1050" dirty="0">
                <a:latin typeface="HG丸ｺﾞｼｯｸM-PRO" panose="020F0600000000000000" pitchFamily="50" charset="-128"/>
                <a:ea typeface="HG丸ｺﾞｼｯｸM-PRO" panose="020F0600000000000000" pitchFamily="50" charset="-128"/>
              </a:rPr>
              <a:t>2</a:t>
            </a:r>
            <a:r>
              <a:rPr kumimoji="1" lang="ja-JP" altLang="en-US" sz="1050" dirty="0">
                <a:latin typeface="HG丸ｺﾞｼｯｸM-PRO" panose="020F0600000000000000" pitchFamily="50" charset="-128"/>
                <a:ea typeface="HG丸ｺﾞｼｯｸM-PRO" panose="020F0600000000000000" pitchFamily="50" charset="-128"/>
              </a:rPr>
              <a:t>月</a:t>
            </a:r>
            <a:r>
              <a:rPr kumimoji="1" lang="en-US" altLang="ja-JP" sz="1050" dirty="0">
                <a:latin typeface="HG丸ｺﾞｼｯｸM-PRO" panose="020F0600000000000000" pitchFamily="50" charset="-128"/>
                <a:ea typeface="HG丸ｺﾞｼｯｸM-PRO" panose="020F0600000000000000" pitchFamily="50" charset="-128"/>
              </a:rPr>
              <a:t>4</a:t>
            </a:r>
            <a:r>
              <a:rPr kumimoji="1" lang="ja-JP" altLang="en-US" sz="1050" dirty="0">
                <a:latin typeface="HG丸ｺﾞｼｯｸM-PRO" panose="020F0600000000000000" pitchFamily="50" charset="-128"/>
                <a:ea typeface="HG丸ｺﾞｼｯｸM-PRO" panose="020F0600000000000000" pitchFamily="50" charset="-128"/>
              </a:rPr>
              <a:t>日は立春です。暦の上では春の始まりですが、最近は</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寒い日がありました。</a:t>
            </a:r>
          </a:p>
        </p:txBody>
      </p:sp>
      <p:sp>
        <p:nvSpPr>
          <p:cNvPr id="6" name="テキスト ボックス 5">
            <a:extLst>
              <a:ext uri="{FF2B5EF4-FFF2-40B4-BE49-F238E27FC236}">
                <a16:creationId xmlns:a16="http://schemas.microsoft.com/office/drawing/2014/main" id="{4C609E07-BD9D-4A2E-BA66-21CD04ECFCB4}"/>
              </a:ext>
            </a:extLst>
          </p:cNvPr>
          <p:cNvSpPr txBox="1"/>
          <p:nvPr/>
        </p:nvSpPr>
        <p:spPr>
          <a:xfrm>
            <a:off x="5412462" y="1074472"/>
            <a:ext cx="4493538" cy="415498"/>
          </a:xfrm>
          <a:prstGeom prst="rect">
            <a:avLst/>
          </a:prstGeom>
          <a:noFill/>
        </p:spPr>
        <p:txBody>
          <a:bodyPr wrap="non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　そのため、今、本校では腹痛、嘔吐など胃腸症状で欠席や早退をする</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児童が増えています。</a:t>
            </a:r>
          </a:p>
        </p:txBody>
      </p:sp>
      <p:pic>
        <p:nvPicPr>
          <p:cNvPr id="1026" name="Picture 2" descr="豆まきのイラスト（節分）">
            <a:extLst>
              <a:ext uri="{FF2B5EF4-FFF2-40B4-BE49-F238E27FC236}">
                <a16:creationId xmlns:a16="http://schemas.microsoft.com/office/drawing/2014/main" id="{95D8E84B-E7E3-41D1-92F0-61C4F153B9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2349" y="1074472"/>
            <a:ext cx="833673" cy="5856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柊鰯のイラスト">
            <a:extLst>
              <a:ext uri="{FF2B5EF4-FFF2-40B4-BE49-F238E27FC236}">
                <a16:creationId xmlns:a16="http://schemas.microsoft.com/office/drawing/2014/main" id="{8CD2DBEB-9FC4-4988-9EFC-C25D1D772C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177" y="533094"/>
            <a:ext cx="356494" cy="35649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節分のイラスト「豆まき 枡」">
            <a:extLst>
              <a:ext uri="{FF2B5EF4-FFF2-40B4-BE49-F238E27FC236}">
                <a16:creationId xmlns:a16="http://schemas.microsoft.com/office/drawing/2014/main" id="{C122BF6C-A09D-441D-B94D-8EF91B329B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511" y="200179"/>
            <a:ext cx="464839" cy="46483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梅のイラスト「梅の花」">
            <a:extLst>
              <a:ext uri="{FF2B5EF4-FFF2-40B4-BE49-F238E27FC236}">
                <a16:creationId xmlns:a16="http://schemas.microsoft.com/office/drawing/2014/main" id="{C8429A6C-9236-4019-A86D-30F359E490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6247" y="355101"/>
            <a:ext cx="585580" cy="5855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ニット帽のイラスト（赤）">
            <a:extLst>
              <a:ext uri="{FF2B5EF4-FFF2-40B4-BE49-F238E27FC236}">
                <a16:creationId xmlns:a16="http://schemas.microsoft.com/office/drawing/2014/main" id="{5A7CEC81-DA64-4A66-A8C2-A7C80906B6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8933" y="314902"/>
            <a:ext cx="491987" cy="49198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マフラーのイラスト">
            <a:extLst>
              <a:ext uri="{FF2B5EF4-FFF2-40B4-BE49-F238E27FC236}">
                <a16:creationId xmlns:a16="http://schemas.microsoft.com/office/drawing/2014/main" id="{54C84A6F-30A7-4029-A7BB-332F1B5D203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42537" y="62311"/>
            <a:ext cx="585580" cy="5855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三段の雪だるまのイラスト">
            <a:extLst>
              <a:ext uri="{FF2B5EF4-FFF2-40B4-BE49-F238E27FC236}">
                <a16:creationId xmlns:a16="http://schemas.microsoft.com/office/drawing/2014/main" id="{CBE48BB3-7B26-46E2-82E4-52E89E8FE16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0071" y="210903"/>
            <a:ext cx="491986" cy="49198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84E2CC64-0A58-477C-A945-57C3505DACFE}"/>
              </a:ext>
            </a:extLst>
          </p:cNvPr>
          <p:cNvSpPr txBox="1"/>
          <p:nvPr/>
        </p:nvSpPr>
        <p:spPr>
          <a:xfrm>
            <a:off x="829752" y="1729146"/>
            <a:ext cx="2492990" cy="369332"/>
          </a:xfrm>
          <a:prstGeom prst="rect">
            <a:avLst/>
          </a:prstGeom>
          <a:noFill/>
        </p:spPr>
        <p:txBody>
          <a:bodyPr wrap="none" rtlCol="0">
            <a:spAutoFit/>
          </a:bodyPr>
          <a:lstStyle/>
          <a:p>
            <a:r>
              <a:rPr kumimoji="1" lang="ja-JP" altLang="en-US" dirty="0">
                <a:latin typeface="HGS創英角ﾎﾟｯﾌﾟ体" panose="040B0A00000000000000" pitchFamily="50" charset="-128"/>
                <a:ea typeface="HGS創英角ﾎﾟｯﾌﾟ体" panose="040B0A00000000000000" pitchFamily="50" charset="-128"/>
              </a:rPr>
              <a:t>感染性胃腸炎について</a:t>
            </a:r>
          </a:p>
        </p:txBody>
      </p:sp>
      <p:sp>
        <p:nvSpPr>
          <p:cNvPr id="8" name="テキスト ボックス 7">
            <a:extLst>
              <a:ext uri="{FF2B5EF4-FFF2-40B4-BE49-F238E27FC236}">
                <a16:creationId xmlns:a16="http://schemas.microsoft.com/office/drawing/2014/main" id="{60DCADFF-2BF6-46C3-B419-1F8DDC79A3B6}"/>
              </a:ext>
            </a:extLst>
          </p:cNvPr>
          <p:cNvSpPr txBox="1"/>
          <p:nvPr/>
        </p:nvSpPr>
        <p:spPr>
          <a:xfrm>
            <a:off x="454438" y="3608096"/>
            <a:ext cx="2510119" cy="1277273"/>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100" dirty="0">
                <a:latin typeface="HG丸ｺﾞｼｯｸM-PRO" panose="020F0600000000000000" pitchFamily="50" charset="-128"/>
                <a:ea typeface="HG丸ｺﾞｼｯｸM-PRO" panose="020F0600000000000000" pitchFamily="50" charset="-128"/>
              </a:rPr>
              <a:t>下痢や嘔吐でかかりつけ医を受診して、「胃腸炎」と言われたという情報の他に、検査をしての診断か、家族の通う場所で感染性の胃腸炎が流行っているかなどの情報を総合して、学校医と校長で出席停止扱い</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とするかを決定します。</a:t>
            </a:r>
          </a:p>
        </p:txBody>
      </p:sp>
      <p:sp>
        <p:nvSpPr>
          <p:cNvPr id="10" name="テキスト ボックス 9">
            <a:extLst>
              <a:ext uri="{FF2B5EF4-FFF2-40B4-BE49-F238E27FC236}">
                <a16:creationId xmlns:a16="http://schemas.microsoft.com/office/drawing/2014/main" id="{737D8CE7-0271-4C5B-AD0F-1C2409697750}"/>
              </a:ext>
            </a:extLst>
          </p:cNvPr>
          <p:cNvSpPr txBox="1"/>
          <p:nvPr/>
        </p:nvSpPr>
        <p:spPr>
          <a:xfrm>
            <a:off x="637391" y="2165132"/>
            <a:ext cx="3449983"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400" b="1" dirty="0">
                <a:latin typeface="HG丸ｺﾞｼｯｸM-PRO" panose="020F0600000000000000" pitchFamily="50" charset="-128"/>
                <a:ea typeface="HG丸ｺﾞｼｯｸM-PRO" panose="020F0600000000000000" pitchFamily="50" charset="-128"/>
              </a:rPr>
              <a:t>「胃腸炎」と言われた場合は、</a:t>
            </a:r>
            <a:endParaRPr kumimoji="1" lang="en-US" altLang="ja-JP" sz="1400" b="1" dirty="0">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　　学校に</a:t>
            </a:r>
            <a:r>
              <a:rPr kumimoji="1" lang="en-US" altLang="ja-JP" sz="1400" b="1" dirty="0">
                <a:latin typeface="HG丸ｺﾞｼｯｸM-PRO" panose="020F0600000000000000" pitchFamily="50" charset="-128"/>
                <a:ea typeface="HG丸ｺﾞｼｯｸM-PRO" panose="020F0600000000000000" pitchFamily="50" charset="-128"/>
              </a:rPr>
              <a:t>Forms</a:t>
            </a:r>
            <a:r>
              <a:rPr kumimoji="1" lang="ja-JP" altLang="en-US" sz="1400" b="1" dirty="0">
                <a:latin typeface="HG丸ｺﾞｼｯｸM-PRO" panose="020F0600000000000000" pitchFamily="50" charset="-128"/>
                <a:ea typeface="HG丸ｺﾞｼｯｸM-PRO" panose="020F0600000000000000" pitchFamily="50" charset="-128"/>
              </a:rPr>
              <a:t>等で連絡してください</a:t>
            </a:r>
            <a:endParaRPr kumimoji="1" lang="ja-JP" altLang="en-US" sz="1400" b="1" dirty="0"/>
          </a:p>
        </p:txBody>
      </p:sp>
      <p:sp>
        <p:nvSpPr>
          <p:cNvPr id="11" name="テキスト ボックス 10">
            <a:extLst>
              <a:ext uri="{FF2B5EF4-FFF2-40B4-BE49-F238E27FC236}">
                <a16:creationId xmlns:a16="http://schemas.microsoft.com/office/drawing/2014/main" id="{01406A65-C4FD-4C0D-85B5-BD361AD36AA8}"/>
              </a:ext>
            </a:extLst>
          </p:cNvPr>
          <p:cNvSpPr txBox="1"/>
          <p:nvPr/>
        </p:nvSpPr>
        <p:spPr>
          <a:xfrm>
            <a:off x="421556" y="2801754"/>
            <a:ext cx="3322742" cy="769441"/>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感染性胃腸炎は「学校感染症と出席停止期間」の中で「感染拡大の可能性がある場合には校長が学校医の意見を聞き、出席停止の措置をとることができる」とされています。</a:t>
            </a:r>
          </a:p>
        </p:txBody>
      </p:sp>
      <p:pic>
        <p:nvPicPr>
          <p:cNvPr id="1040" name="Picture 16" descr="吐き気のイラスト（男性）">
            <a:extLst>
              <a:ext uri="{FF2B5EF4-FFF2-40B4-BE49-F238E27FC236}">
                <a16:creationId xmlns:a16="http://schemas.microsoft.com/office/drawing/2014/main" id="{23A556AD-2B48-4469-899B-A7174191137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721" y="2422665"/>
            <a:ext cx="431670" cy="43167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便秘・下痢の人のイラスト">
            <a:extLst>
              <a:ext uri="{FF2B5EF4-FFF2-40B4-BE49-F238E27FC236}">
                <a16:creationId xmlns:a16="http://schemas.microsoft.com/office/drawing/2014/main" id="{1188CDFF-2119-414F-B944-677D47A5882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49529" y="3036234"/>
            <a:ext cx="469736" cy="469736"/>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70841973-7FE1-4C14-9BA1-513D1D84C4DE}"/>
              </a:ext>
            </a:extLst>
          </p:cNvPr>
          <p:cNvSpPr txBox="1"/>
          <p:nvPr/>
        </p:nvSpPr>
        <p:spPr>
          <a:xfrm>
            <a:off x="421556" y="4921453"/>
            <a:ext cx="3502882" cy="600164"/>
          </a:xfrm>
          <a:prstGeom prst="rect">
            <a:avLst/>
          </a:prstGeom>
          <a:noFill/>
        </p:spPr>
        <p:txBody>
          <a:bodyPr wrap="non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出席停止と判断された場合は、感染の恐れが</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ないと認められ登校する際に「登校許可意見書」を</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提出してください。</a:t>
            </a:r>
            <a:r>
              <a:rPr kumimoji="1" lang="en-US" altLang="ja-JP" sz="1100" dirty="0">
                <a:latin typeface="HG丸ｺﾞｼｯｸM-PRO" panose="020F0600000000000000" pitchFamily="50" charset="-128"/>
                <a:ea typeface="HG丸ｺﾞｼｯｸM-PRO" panose="020F0600000000000000" pitchFamily="50" charset="-128"/>
              </a:rPr>
              <a:t>HP</a:t>
            </a:r>
            <a:r>
              <a:rPr kumimoji="1" lang="ja-JP" altLang="en-US" sz="1100" dirty="0">
                <a:latin typeface="HG丸ｺﾞｼｯｸM-PRO" panose="020F0600000000000000" pitchFamily="50" charset="-128"/>
                <a:ea typeface="HG丸ｺﾞｼｯｸM-PRO" panose="020F0600000000000000" pitchFamily="50" charset="-128"/>
              </a:rPr>
              <a:t>からダウンロードできます。</a:t>
            </a:r>
          </a:p>
        </p:txBody>
      </p:sp>
      <p:pic>
        <p:nvPicPr>
          <p:cNvPr id="1044" name="Picture 20" descr="聴診器と医者のイラスト（健康診断）">
            <a:extLst>
              <a:ext uri="{FF2B5EF4-FFF2-40B4-BE49-F238E27FC236}">
                <a16:creationId xmlns:a16="http://schemas.microsoft.com/office/drawing/2014/main" id="{359C8D9D-9DE5-47E1-9C42-15EE515888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80256" y="3917685"/>
            <a:ext cx="684972" cy="684972"/>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a:extLst>
              <a:ext uri="{FF2B5EF4-FFF2-40B4-BE49-F238E27FC236}">
                <a16:creationId xmlns:a16="http://schemas.microsoft.com/office/drawing/2014/main" id="{FB4CCD8D-576D-43CC-A806-C31B1578C9E8}"/>
              </a:ext>
            </a:extLst>
          </p:cNvPr>
          <p:cNvSpPr txBox="1"/>
          <p:nvPr/>
        </p:nvSpPr>
        <p:spPr>
          <a:xfrm>
            <a:off x="5360543" y="1615804"/>
            <a:ext cx="646331" cy="507831"/>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計測時に</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お話し</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しました</a:t>
            </a:r>
          </a:p>
        </p:txBody>
      </p:sp>
      <p:sp>
        <p:nvSpPr>
          <p:cNvPr id="16" name="吹き出し: 円形 15">
            <a:extLst>
              <a:ext uri="{FF2B5EF4-FFF2-40B4-BE49-F238E27FC236}">
                <a16:creationId xmlns:a16="http://schemas.microsoft.com/office/drawing/2014/main" id="{2530E93C-2D6A-4D3E-AB6A-ABE3D5204143}"/>
              </a:ext>
            </a:extLst>
          </p:cNvPr>
          <p:cNvSpPr/>
          <p:nvPr/>
        </p:nvSpPr>
        <p:spPr>
          <a:xfrm>
            <a:off x="5346411" y="1598922"/>
            <a:ext cx="646331" cy="568959"/>
          </a:xfrm>
          <a:prstGeom prst="wedgeEllipseCallout">
            <a:avLst>
              <a:gd name="adj1" fmla="val 64755"/>
              <a:gd name="adj2" fmla="val 23420"/>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B85BA28D-9F0C-4069-B316-876E221065B0}"/>
              </a:ext>
            </a:extLst>
          </p:cNvPr>
          <p:cNvSpPr txBox="1"/>
          <p:nvPr/>
        </p:nvSpPr>
        <p:spPr>
          <a:xfrm>
            <a:off x="6100828" y="1685054"/>
            <a:ext cx="2262158" cy="369332"/>
          </a:xfrm>
          <a:prstGeom prst="rect">
            <a:avLst/>
          </a:prstGeom>
          <a:noFill/>
        </p:spPr>
        <p:txBody>
          <a:bodyPr wrap="none" rtlCol="0">
            <a:spAutoFit/>
          </a:bodyPr>
          <a:lstStyle/>
          <a:p>
            <a:r>
              <a:rPr kumimoji="1" lang="ja-JP" altLang="en-US" dirty="0">
                <a:latin typeface="HGS創英角ﾎﾟｯﾌﾟ体" panose="040B0A00000000000000" pitchFamily="50" charset="-128"/>
                <a:ea typeface="HGS創英角ﾎﾟｯﾌﾟ体" panose="040B0A00000000000000" pitchFamily="50" charset="-128"/>
              </a:rPr>
              <a:t>教室の空気について</a:t>
            </a:r>
          </a:p>
        </p:txBody>
      </p:sp>
      <p:sp>
        <p:nvSpPr>
          <p:cNvPr id="19" name="テキスト ボックス 18">
            <a:extLst>
              <a:ext uri="{FF2B5EF4-FFF2-40B4-BE49-F238E27FC236}">
                <a16:creationId xmlns:a16="http://schemas.microsoft.com/office/drawing/2014/main" id="{BE2A547E-3A77-44DC-B5AB-3BB10911D28B}"/>
              </a:ext>
            </a:extLst>
          </p:cNvPr>
          <p:cNvSpPr txBox="1"/>
          <p:nvPr/>
        </p:nvSpPr>
        <p:spPr>
          <a:xfrm>
            <a:off x="307420" y="5917102"/>
            <a:ext cx="3954929" cy="815608"/>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400" dirty="0">
                <a:latin typeface="HGS創英角ﾎﾟｯﾌﾟ体" panose="040B0A00000000000000" pitchFamily="50" charset="-128"/>
                <a:ea typeface="HGS創英角ﾎﾟｯﾌﾟ体" panose="040B0A00000000000000" pitchFamily="50" charset="-128"/>
              </a:rPr>
              <a:t>保冷剤寄付のご協力ありがとうございました。</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たくさんのご家庭にご協力いただきました。お陰様で</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応急処置に十分な量が集まりました。大切に使わせて</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いただきます。</a:t>
            </a:r>
          </a:p>
        </p:txBody>
      </p:sp>
      <p:sp>
        <p:nvSpPr>
          <p:cNvPr id="20" name="テキスト ボックス 19">
            <a:extLst>
              <a:ext uri="{FF2B5EF4-FFF2-40B4-BE49-F238E27FC236}">
                <a16:creationId xmlns:a16="http://schemas.microsoft.com/office/drawing/2014/main" id="{7EF4C94A-5FF0-4F78-B6C2-079AB010389C}"/>
              </a:ext>
            </a:extLst>
          </p:cNvPr>
          <p:cNvSpPr txBox="1"/>
          <p:nvPr/>
        </p:nvSpPr>
        <p:spPr>
          <a:xfrm>
            <a:off x="4657859" y="2149362"/>
            <a:ext cx="5191486" cy="430887"/>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学校薬剤師の先生が年に</a:t>
            </a:r>
            <a:r>
              <a:rPr kumimoji="1" lang="en-US" altLang="ja-JP" sz="1100" dirty="0">
                <a:latin typeface="HG丸ｺﾞｼｯｸM-PRO" panose="020F0600000000000000" pitchFamily="50" charset="-128"/>
                <a:ea typeface="HG丸ｺﾞｼｯｸM-PRO" panose="020F0600000000000000" pitchFamily="50" charset="-128"/>
              </a:rPr>
              <a:t>2</a:t>
            </a:r>
            <a:r>
              <a:rPr kumimoji="1" lang="ja-JP" altLang="en-US" sz="1100" dirty="0">
                <a:latin typeface="HG丸ｺﾞｼｯｸM-PRO" panose="020F0600000000000000" pitchFamily="50" charset="-128"/>
                <a:ea typeface="HG丸ｺﾞｼｯｸM-PRO" panose="020F0600000000000000" pitchFamily="50" charset="-128"/>
              </a:rPr>
              <a:t>回、冷房と暖房でドアや窓を閉め切りがちな季節に教室の空気を検査してくれています。</a:t>
            </a:r>
          </a:p>
        </p:txBody>
      </p:sp>
      <p:pic>
        <p:nvPicPr>
          <p:cNvPr id="1048" name="Picture 24" descr="薬剤師のイラスト（男性）">
            <a:extLst>
              <a:ext uri="{FF2B5EF4-FFF2-40B4-BE49-F238E27FC236}">
                <a16:creationId xmlns:a16="http://schemas.microsoft.com/office/drawing/2014/main" id="{39B023A5-5B42-4C27-A785-FD38C4EC9F6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62986" y="1739645"/>
            <a:ext cx="438979" cy="438979"/>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a:extLst>
              <a:ext uri="{FF2B5EF4-FFF2-40B4-BE49-F238E27FC236}">
                <a16:creationId xmlns:a16="http://schemas.microsoft.com/office/drawing/2014/main" id="{ECCE7715-F06F-4D97-A4D8-290894FB74C9}"/>
              </a:ext>
            </a:extLst>
          </p:cNvPr>
          <p:cNvSpPr txBox="1"/>
          <p:nvPr/>
        </p:nvSpPr>
        <p:spPr>
          <a:xfrm>
            <a:off x="4953000" y="2698628"/>
            <a:ext cx="4532010" cy="307777"/>
          </a:xfrm>
          <a:prstGeom prst="rect">
            <a:avLst/>
          </a:prstGeom>
          <a:noFill/>
        </p:spPr>
        <p:txBody>
          <a:bodyPr wrap="non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b="1" dirty="0">
                <a:latin typeface="HG丸ｺﾞｼｯｸM-PRO" panose="020F0600000000000000" pitchFamily="50" charset="-128"/>
                <a:ea typeface="HG丸ｺﾞｼｯｸM-PRO" panose="020F0600000000000000" pitchFamily="50" charset="-128"/>
              </a:rPr>
              <a:t>教室の</a:t>
            </a:r>
            <a:r>
              <a:rPr kumimoji="1" lang="en-US" altLang="ja-JP" sz="1100" b="1" dirty="0">
                <a:latin typeface="HG丸ｺﾞｼｯｸM-PRO" panose="020F0600000000000000" pitchFamily="50" charset="-128"/>
                <a:ea typeface="HG丸ｺﾞｼｯｸM-PRO" panose="020F0600000000000000" pitchFamily="50" charset="-128"/>
              </a:rPr>
              <a:t>CO2</a:t>
            </a:r>
            <a:r>
              <a:rPr kumimoji="1" lang="ja-JP" altLang="en-US" sz="1100" b="1" dirty="0">
                <a:latin typeface="HG丸ｺﾞｼｯｸM-PRO" panose="020F0600000000000000" pitchFamily="50" charset="-128"/>
                <a:ea typeface="HG丸ｺﾞｼｯｸM-PRO" panose="020F0600000000000000" pitchFamily="50" charset="-128"/>
              </a:rPr>
              <a:t>の量は</a:t>
            </a:r>
            <a:r>
              <a:rPr kumimoji="1" lang="ja-JP" altLang="en-US" sz="1400" b="1" dirty="0">
                <a:latin typeface="HG丸ｺﾞｼｯｸM-PRO" panose="020F0600000000000000" pitchFamily="50" charset="-128"/>
                <a:ea typeface="HG丸ｺﾞｼｯｸM-PRO" panose="020F0600000000000000" pitchFamily="50" charset="-128"/>
              </a:rPr>
              <a:t>１５００ｐｐｍ以下</a:t>
            </a:r>
            <a:r>
              <a:rPr kumimoji="1" lang="ja-JP" altLang="en-US" sz="1100" b="1" dirty="0">
                <a:latin typeface="HG丸ｺﾞｼｯｸM-PRO" panose="020F0600000000000000" pitchFamily="50" charset="-128"/>
                <a:ea typeface="HG丸ｺﾞｼｯｸM-PRO" panose="020F0600000000000000" pitchFamily="50" charset="-128"/>
              </a:rPr>
              <a:t>と決められています。</a:t>
            </a:r>
            <a:endParaRPr kumimoji="1" lang="en-US" altLang="ja-JP" sz="1100" b="1" dirty="0">
              <a:latin typeface="HG丸ｺﾞｼｯｸM-PRO" panose="020F0600000000000000" pitchFamily="50" charset="-128"/>
              <a:ea typeface="HG丸ｺﾞｼｯｸM-PRO" panose="020F0600000000000000" pitchFamily="50" charset="-128"/>
            </a:endParaRPr>
          </a:p>
        </p:txBody>
      </p:sp>
      <p:pic>
        <p:nvPicPr>
          <p:cNvPr id="1050" name="Picture 26" descr="風通しが悪い部屋のイラスト">
            <a:extLst>
              <a:ext uri="{FF2B5EF4-FFF2-40B4-BE49-F238E27FC236}">
                <a16:creationId xmlns:a16="http://schemas.microsoft.com/office/drawing/2014/main" id="{ADCCDAC9-7734-4829-A62C-D50A00467A1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72057" y="4006074"/>
            <a:ext cx="588556" cy="588556"/>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3BDE1D2A-DB81-4B54-AC05-0589557BBC66}"/>
              </a:ext>
            </a:extLst>
          </p:cNvPr>
          <p:cNvSpPr txBox="1"/>
          <p:nvPr/>
        </p:nvSpPr>
        <p:spPr>
          <a:xfrm>
            <a:off x="4681968" y="3025335"/>
            <a:ext cx="5074073" cy="430887"/>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休み時間に十分な換気がされた後、授業の最初と最後に教室内の二酸化炭素を測定するにもかかわらず、１５００ｐｐｍを超えることはあるそうです。</a:t>
            </a:r>
          </a:p>
        </p:txBody>
      </p:sp>
      <p:sp>
        <p:nvSpPr>
          <p:cNvPr id="23" name="矢印: 右 22">
            <a:extLst>
              <a:ext uri="{FF2B5EF4-FFF2-40B4-BE49-F238E27FC236}">
                <a16:creationId xmlns:a16="http://schemas.microsoft.com/office/drawing/2014/main" id="{C3396981-02F0-4F30-A2B0-C6CDA87A7B27}"/>
              </a:ext>
            </a:extLst>
          </p:cNvPr>
          <p:cNvSpPr/>
          <p:nvPr/>
        </p:nvSpPr>
        <p:spPr>
          <a:xfrm>
            <a:off x="10381052" y="3260872"/>
            <a:ext cx="978408" cy="484632"/>
          </a:xfrm>
          <a:prstGeom prst="rightArrow">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7648B031-F51B-47CC-AE8D-710FB057D1A5}"/>
              </a:ext>
            </a:extLst>
          </p:cNvPr>
          <p:cNvSpPr txBox="1"/>
          <p:nvPr/>
        </p:nvSpPr>
        <p:spPr>
          <a:xfrm>
            <a:off x="10787882" y="2801754"/>
            <a:ext cx="643000" cy="261610"/>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結果は</a:t>
            </a:r>
          </a:p>
        </p:txBody>
      </p:sp>
      <p:sp>
        <p:nvSpPr>
          <p:cNvPr id="26" name="テキスト ボックス 25">
            <a:extLst>
              <a:ext uri="{FF2B5EF4-FFF2-40B4-BE49-F238E27FC236}">
                <a16:creationId xmlns:a16="http://schemas.microsoft.com/office/drawing/2014/main" id="{EEBCD4D3-6756-4AA7-AA71-2D9E35DE4933}"/>
              </a:ext>
            </a:extLst>
          </p:cNvPr>
          <p:cNvSpPr txBox="1"/>
          <p:nvPr/>
        </p:nvSpPr>
        <p:spPr>
          <a:xfrm>
            <a:off x="6092689" y="3674802"/>
            <a:ext cx="2520184" cy="769441"/>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薬剤師さんからは、</a:t>
            </a:r>
            <a:r>
              <a:rPr kumimoji="1" lang="en-US" altLang="ja-JP" sz="1100" dirty="0">
                <a:latin typeface="HG丸ｺﾞｼｯｸM-PRO" panose="020F0600000000000000" pitchFamily="50" charset="-128"/>
                <a:ea typeface="HG丸ｺﾞｼｯｸM-PRO" panose="020F0600000000000000" pitchFamily="50" charset="-128"/>
              </a:rPr>
              <a:t>5</a:t>
            </a:r>
            <a:r>
              <a:rPr kumimoji="1" lang="ja-JP" altLang="en-US" sz="1100" dirty="0">
                <a:latin typeface="HG丸ｺﾞｼｯｸM-PRO" panose="020F0600000000000000" pitchFamily="50" charset="-128"/>
                <a:ea typeface="HG丸ｺﾞｼｯｸM-PRO" panose="020F0600000000000000" pitchFamily="50" charset="-128"/>
              </a:rPr>
              <a:t>分休みごとに</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窓とドアをすべて開けて</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換気をすること</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を勧められました。</a:t>
            </a:r>
          </a:p>
        </p:txBody>
      </p:sp>
      <p:pic>
        <p:nvPicPr>
          <p:cNvPr id="1052" name="Picture 28" descr="お辞儀をしている薬剤師のイラスト">
            <a:extLst>
              <a:ext uri="{FF2B5EF4-FFF2-40B4-BE49-F238E27FC236}">
                <a16:creationId xmlns:a16="http://schemas.microsoft.com/office/drawing/2014/main" id="{373CF42A-D54F-4EB7-BE33-B2EDAEA1351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84546" y="3581726"/>
            <a:ext cx="528775" cy="727672"/>
          </a:xfrm>
          <a:prstGeom prst="rect">
            <a:avLst/>
          </a:prstGeom>
          <a:noFill/>
          <a:extLst>
            <a:ext uri="{909E8E84-426E-40DD-AFC4-6F175D3DCCD1}">
              <a14:hiddenFill xmlns:a14="http://schemas.microsoft.com/office/drawing/2010/main">
                <a:solidFill>
                  <a:srgbClr val="FFFFFF"/>
                </a:solidFill>
              </a14:hiddenFill>
            </a:ext>
          </a:extLst>
        </p:spPr>
      </p:pic>
      <p:sp>
        <p:nvSpPr>
          <p:cNvPr id="27" name="吹き出し: 円形 26">
            <a:extLst>
              <a:ext uri="{FF2B5EF4-FFF2-40B4-BE49-F238E27FC236}">
                <a16:creationId xmlns:a16="http://schemas.microsoft.com/office/drawing/2014/main" id="{C657388B-A171-45C3-9B71-56BC5EF2E3D6}"/>
              </a:ext>
            </a:extLst>
          </p:cNvPr>
          <p:cNvSpPr/>
          <p:nvPr/>
        </p:nvSpPr>
        <p:spPr>
          <a:xfrm>
            <a:off x="5692849" y="3485403"/>
            <a:ext cx="3015735" cy="1058477"/>
          </a:xfrm>
          <a:prstGeom prst="wedgeEllipseCallout">
            <a:avLst>
              <a:gd name="adj1" fmla="val -55189"/>
              <a:gd name="adj2" fmla="val -18722"/>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CB6DBD1A-1DF7-4F20-8564-B25786E75DE9}"/>
              </a:ext>
            </a:extLst>
          </p:cNvPr>
          <p:cNvSpPr txBox="1"/>
          <p:nvPr/>
        </p:nvSpPr>
        <p:spPr>
          <a:xfrm>
            <a:off x="5204682" y="5086629"/>
            <a:ext cx="4250133" cy="307777"/>
          </a:xfrm>
          <a:prstGeom prst="rect">
            <a:avLst/>
          </a:prstGeom>
          <a:noFill/>
        </p:spPr>
        <p:txBody>
          <a:bodyPr wrap="square" rtlCol="0">
            <a:spAutoFit/>
          </a:bodyPr>
          <a:lstStyle/>
          <a:p>
            <a:r>
              <a:rPr kumimoji="1" lang="ja-JP" altLang="en-US" sz="1100" b="1" dirty="0">
                <a:latin typeface="HG丸ｺﾞｼｯｸM-PRO" panose="020F0600000000000000" pitchFamily="50" charset="-128"/>
                <a:ea typeface="HG丸ｺﾞｼｯｸM-PRO" panose="020F0600000000000000" pitchFamily="50" charset="-128"/>
              </a:rPr>
              <a:t>また、</a:t>
            </a:r>
            <a:r>
              <a:rPr kumimoji="1" lang="ja-JP" altLang="en-US" sz="1400" b="1" dirty="0">
                <a:latin typeface="HG丸ｺﾞｼｯｸM-PRO" panose="020F0600000000000000" pitchFamily="50" charset="-128"/>
                <a:ea typeface="HG丸ｺﾞｼｯｸM-PRO" panose="020F0600000000000000" pitchFamily="50" charset="-128"/>
              </a:rPr>
              <a:t>湿度は</a:t>
            </a:r>
            <a:r>
              <a:rPr kumimoji="1" lang="en-US" altLang="ja-JP" sz="1400" b="1" dirty="0">
                <a:latin typeface="HG丸ｺﾞｼｯｸM-PRO" panose="020F0600000000000000" pitchFamily="50" charset="-128"/>
                <a:ea typeface="HG丸ｺﾞｼｯｸM-PRO" panose="020F0600000000000000" pitchFamily="50" charset="-128"/>
              </a:rPr>
              <a:t>30</a:t>
            </a:r>
            <a:r>
              <a:rPr kumimoji="1" lang="ja-JP" altLang="en-US" sz="1400" b="1" dirty="0">
                <a:latin typeface="HG丸ｺﾞｼｯｸM-PRO" panose="020F0600000000000000" pitchFamily="50" charset="-128"/>
                <a:ea typeface="HG丸ｺﾞｼｯｸM-PRO" panose="020F0600000000000000" pitchFamily="50" charset="-128"/>
              </a:rPr>
              <a:t>～</a:t>
            </a:r>
            <a:r>
              <a:rPr kumimoji="1" lang="en-US" altLang="ja-JP" sz="1400" b="1" dirty="0">
                <a:latin typeface="HG丸ｺﾞｼｯｸM-PRO" panose="020F0600000000000000" pitchFamily="50" charset="-128"/>
                <a:ea typeface="HG丸ｺﾞｼｯｸM-PRO" panose="020F0600000000000000" pitchFamily="50" charset="-128"/>
              </a:rPr>
              <a:t>80</a:t>
            </a:r>
            <a:r>
              <a:rPr kumimoji="1" lang="ja-JP" altLang="en-US" sz="1400" b="1" dirty="0">
                <a:latin typeface="HG丸ｺﾞｼｯｸM-PRO" panose="020F0600000000000000" pitchFamily="50" charset="-128"/>
                <a:ea typeface="HG丸ｺﾞｼｯｸM-PRO" panose="020F0600000000000000" pitchFamily="50" charset="-128"/>
              </a:rPr>
              <a:t>％が望ましい</a:t>
            </a:r>
            <a:r>
              <a:rPr kumimoji="1" lang="ja-JP" altLang="en-US" sz="1100" b="1" dirty="0">
                <a:latin typeface="HG丸ｺﾞｼｯｸM-PRO" panose="020F0600000000000000" pitchFamily="50" charset="-128"/>
                <a:ea typeface="HG丸ｺﾞｼｯｸM-PRO" panose="020F0600000000000000" pitchFamily="50" charset="-128"/>
              </a:rPr>
              <a:t>とされています。</a:t>
            </a:r>
          </a:p>
        </p:txBody>
      </p:sp>
      <p:sp>
        <p:nvSpPr>
          <p:cNvPr id="29" name="テキスト ボックス 28">
            <a:extLst>
              <a:ext uri="{FF2B5EF4-FFF2-40B4-BE49-F238E27FC236}">
                <a16:creationId xmlns:a16="http://schemas.microsoft.com/office/drawing/2014/main" id="{575842EF-8808-42D3-804C-81DC3D53C35E}"/>
              </a:ext>
            </a:extLst>
          </p:cNvPr>
          <p:cNvSpPr txBox="1"/>
          <p:nvPr/>
        </p:nvSpPr>
        <p:spPr>
          <a:xfrm>
            <a:off x="4978030" y="5562458"/>
            <a:ext cx="2159566" cy="769441"/>
          </a:xfrm>
          <a:prstGeom prst="rect">
            <a:avLst/>
          </a:prstGeom>
          <a:noFill/>
        </p:spPr>
        <p:txBody>
          <a:bodyPr wrap="non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大きな加湿器がある保健室</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でも</a:t>
            </a:r>
            <a:r>
              <a:rPr kumimoji="1" lang="en-US" altLang="ja-JP" sz="1100" dirty="0">
                <a:latin typeface="HG丸ｺﾞｼｯｸM-PRO" panose="020F0600000000000000" pitchFamily="50" charset="-128"/>
                <a:ea typeface="HG丸ｺﾞｼｯｸM-PRO" panose="020F0600000000000000" pitchFamily="50" charset="-128"/>
              </a:rPr>
              <a:t>30</a:t>
            </a:r>
            <a:r>
              <a:rPr kumimoji="1" lang="ja-JP" altLang="en-US" sz="1100" dirty="0">
                <a:latin typeface="HG丸ｺﾞｼｯｸM-PRO" panose="020F0600000000000000" pitchFamily="50" charset="-128"/>
                <a:ea typeface="HG丸ｺﾞｼｯｸM-PRO" panose="020F0600000000000000" pitchFamily="50" charset="-128"/>
              </a:rPr>
              <a:t>％を保つことが難しい</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ので、薬剤師さんにどうしたら</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加湿できるか質問しました。</a:t>
            </a:r>
          </a:p>
        </p:txBody>
      </p:sp>
      <p:sp>
        <p:nvSpPr>
          <p:cNvPr id="44" name="テキスト ボックス 43">
            <a:extLst>
              <a:ext uri="{FF2B5EF4-FFF2-40B4-BE49-F238E27FC236}">
                <a16:creationId xmlns:a16="http://schemas.microsoft.com/office/drawing/2014/main" id="{D4872EF3-3423-4ACD-9A56-A5F8DDFA649C}"/>
              </a:ext>
            </a:extLst>
          </p:cNvPr>
          <p:cNvSpPr txBox="1"/>
          <p:nvPr/>
        </p:nvSpPr>
        <p:spPr>
          <a:xfrm>
            <a:off x="7137596" y="5797195"/>
            <a:ext cx="607859" cy="261610"/>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結果は</a:t>
            </a:r>
          </a:p>
        </p:txBody>
      </p:sp>
      <p:sp>
        <p:nvSpPr>
          <p:cNvPr id="45" name="矢印: 右 44">
            <a:extLst>
              <a:ext uri="{FF2B5EF4-FFF2-40B4-BE49-F238E27FC236}">
                <a16:creationId xmlns:a16="http://schemas.microsoft.com/office/drawing/2014/main" id="{6F32B748-1C08-45C0-9E67-763BFB5CC834}"/>
              </a:ext>
            </a:extLst>
          </p:cNvPr>
          <p:cNvSpPr/>
          <p:nvPr/>
        </p:nvSpPr>
        <p:spPr>
          <a:xfrm>
            <a:off x="7060920" y="5697327"/>
            <a:ext cx="978408" cy="484632"/>
          </a:xfrm>
          <a:prstGeom prst="rightArrow">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0AFFFEFD-72AA-4EA9-AB7E-7003F90D5FC4}"/>
              </a:ext>
            </a:extLst>
          </p:cNvPr>
          <p:cNvSpPr txBox="1"/>
          <p:nvPr/>
        </p:nvSpPr>
        <p:spPr>
          <a:xfrm>
            <a:off x="8168482" y="5617020"/>
            <a:ext cx="1595309" cy="600164"/>
          </a:xfrm>
          <a:prstGeom prst="rect">
            <a:avLst/>
          </a:prstGeom>
          <a:noFill/>
        </p:spPr>
        <p:txBody>
          <a:bodyPr wrap="none" rtlCol="0">
            <a:spAutoFit/>
          </a:bodyPr>
          <a:lstStyle/>
          <a:p>
            <a:r>
              <a:rPr kumimoji="1" lang="ja-JP" altLang="en-US" sz="1100" dirty="0"/>
              <a:t>　</a:t>
            </a:r>
            <a:r>
              <a:rPr kumimoji="1" lang="en-US" altLang="ja-JP" sz="1100" dirty="0">
                <a:latin typeface="HG丸ｺﾞｼｯｸM-PRO" panose="020F0600000000000000" pitchFamily="50" charset="-128"/>
                <a:ea typeface="HG丸ｺﾞｼｯｸM-PRO" panose="020F0600000000000000" pitchFamily="50" charset="-128"/>
              </a:rPr>
              <a:t>5</a:t>
            </a:r>
            <a:r>
              <a:rPr kumimoji="1" lang="ja-JP" altLang="en-US" sz="1100" dirty="0">
                <a:latin typeface="HG丸ｺﾞｼｯｸM-PRO" panose="020F0600000000000000" pitchFamily="50" charset="-128"/>
                <a:ea typeface="HG丸ｺﾞｼｯｸM-PRO" panose="020F0600000000000000" pitchFamily="50" charset="-128"/>
              </a:rPr>
              <a:t>分休みごとに水分</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補給をし、自分の喉を</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湿らせると良い</a:t>
            </a:r>
          </a:p>
        </p:txBody>
      </p:sp>
      <p:sp>
        <p:nvSpPr>
          <p:cNvPr id="31" name="テキスト ボックス 30">
            <a:extLst>
              <a:ext uri="{FF2B5EF4-FFF2-40B4-BE49-F238E27FC236}">
                <a16:creationId xmlns:a16="http://schemas.microsoft.com/office/drawing/2014/main" id="{76E849D7-A113-43F0-8BBE-65374F7E466E}"/>
              </a:ext>
            </a:extLst>
          </p:cNvPr>
          <p:cNvSpPr txBox="1"/>
          <p:nvPr/>
        </p:nvSpPr>
        <p:spPr>
          <a:xfrm>
            <a:off x="5003420" y="6373086"/>
            <a:ext cx="4698722" cy="430887"/>
          </a:xfrm>
          <a:prstGeom prst="rect">
            <a:avLst/>
          </a:prstGeom>
          <a:noFill/>
        </p:spPr>
        <p:txBody>
          <a:bodyPr wrap="non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自分自身の湿度を上げるということを学びました。手軽にできる方法</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ですので、みなさんもやってみてください。　</a:t>
            </a:r>
          </a:p>
        </p:txBody>
      </p:sp>
      <p:pic>
        <p:nvPicPr>
          <p:cNvPr id="1054" name="Picture 30" descr="加湿器のイラスト">
            <a:extLst>
              <a:ext uri="{FF2B5EF4-FFF2-40B4-BE49-F238E27FC236}">
                <a16:creationId xmlns:a16="http://schemas.microsoft.com/office/drawing/2014/main" id="{914C3248-4CD2-43F4-8365-44B9C5D7AD2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165845" y="5053767"/>
            <a:ext cx="457836" cy="505896"/>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C90E7D13-C8F1-4FBC-8596-42965D88C41D}"/>
              </a:ext>
            </a:extLst>
          </p:cNvPr>
          <p:cNvSpPr txBox="1"/>
          <p:nvPr/>
        </p:nvSpPr>
        <p:spPr>
          <a:xfrm>
            <a:off x="4810035" y="4598619"/>
            <a:ext cx="5262979" cy="261610"/>
          </a:xfrm>
          <a:prstGeom prst="rect">
            <a:avLst/>
          </a:prstGeom>
          <a:noFill/>
        </p:spPr>
        <p:txBody>
          <a:bodyPr wrap="non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ご家庭で、部屋の空気に目を向けるきっかけになってくれると良いと思います。</a:t>
            </a:r>
          </a:p>
        </p:txBody>
      </p:sp>
    </p:spTree>
    <p:extLst>
      <p:ext uri="{BB962C8B-B14F-4D97-AF65-F5344CB8AC3E}">
        <p14:creationId xmlns:p14="http://schemas.microsoft.com/office/powerpoint/2010/main" val="8042448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1585</TotalTime>
  <Words>499</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HGS創英角ﾎﾟｯﾌﾟ体</vt:lpstr>
      <vt:lpstr>HG丸ｺﾞｼｯｸM-PRO</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141</cp:revision>
  <cp:lastPrinted>2024-01-29T08:16:27Z</cp:lastPrinted>
  <dcterms:created xsi:type="dcterms:W3CDTF">2023-07-27T01:36:50Z</dcterms:created>
  <dcterms:modified xsi:type="dcterms:W3CDTF">2024-01-31T09:50:15Z</dcterms:modified>
</cp:coreProperties>
</file>