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</p:sldIdLst>
  <p:sldSz cx="10826750" cy="8120063" type="B4ISO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97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006" y="1328909"/>
            <a:ext cx="9202738" cy="2826985"/>
          </a:xfrm>
        </p:spPr>
        <p:txBody>
          <a:bodyPr anchor="b"/>
          <a:lstStyle>
            <a:lvl1pPr algn="ctr">
              <a:defRPr sz="710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3344" y="4264913"/>
            <a:ext cx="8120063" cy="1960468"/>
          </a:xfrm>
        </p:spPr>
        <p:txBody>
          <a:bodyPr/>
          <a:lstStyle>
            <a:lvl1pPr marL="0" indent="0" algn="ctr">
              <a:buNone/>
              <a:defRPr sz="2842"/>
            </a:lvl1pPr>
            <a:lvl2pPr marL="541325" indent="0" algn="ctr">
              <a:buNone/>
              <a:defRPr sz="2368"/>
            </a:lvl2pPr>
            <a:lvl3pPr marL="1082650" indent="0" algn="ctr">
              <a:buNone/>
              <a:defRPr sz="2131"/>
            </a:lvl3pPr>
            <a:lvl4pPr marL="1623974" indent="0" algn="ctr">
              <a:buNone/>
              <a:defRPr sz="1894"/>
            </a:lvl4pPr>
            <a:lvl5pPr marL="2165299" indent="0" algn="ctr">
              <a:buNone/>
              <a:defRPr sz="1894"/>
            </a:lvl5pPr>
            <a:lvl6pPr marL="2706624" indent="0" algn="ctr">
              <a:buNone/>
              <a:defRPr sz="1894"/>
            </a:lvl6pPr>
            <a:lvl7pPr marL="3247949" indent="0" algn="ctr">
              <a:buNone/>
              <a:defRPr sz="1894"/>
            </a:lvl7pPr>
            <a:lvl8pPr marL="3789274" indent="0" algn="ctr">
              <a:buNone/>
              <a:defRPr sz="1894"/>
            </a:lvl8pPr>
            <a:lvl9pPr marL="4330598" indent="0" algn="ctr">
              <a:buNone/>
              <a:defRPr sz="189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EEDC-2242-4A30-B3F3-EC81C5FAA1C1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BA09-CA39-4DAF-AD45-785E38DD9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38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EEDC-2242-4A30-B3F3-EC81C5FAA1C1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BA09-CA39-4DAF-AD45-785E38DD9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250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7894" y="432318"/>
            <a:ext cx="2334518" cy="688137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339" y="432318"/>
            <a:ext cx="6868220" cy="688137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EEDC-2242-4A30-B3F3-EC81C5FAA1C1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BA09-CA39-4DAF-AD45-785E38DD9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26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EEDC-2242-4A30-B3F3-EC81C5FAA1C1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BA09-CA39-4DAF-AD45-785E38DD9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93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701" y="2024379"/>
            <a:ext cx="9338072" cy="3377720"/>
          </a:xfrm>
        </p:spPr>
        <p:txBody>
          <a:bodyPr anchor="b"/>
          <a:lstStyle>
            <a:lvl1pPr>
              <a:defRPr sz="710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701" y="5434054"/>
            <a:ext cx="9338072" cy="1776263"/>
          </a:xfrm>
        </p:spPr>
        <p:txBody>
          <a:bodyPr/>
          <a:lstStyle>
            <a:lvl1pPr marL="0" indent="0">
              <a:buNone/>
              <a:defRPr sz="2842">
                <a:solidFill>
                  <a:schemeClr val="tx1"/>
                </a:solidFill>
              </a:defRPr>
            </a:lvl1pPr>
            <a:lvl2pPr marL="541325" indent="0">
              <a:buNone/>
              <a:defRPr sz="2368">
                <a:solidFill>
                  <a:schemeClr val="tx1">
                    <a:tint val="75000"/>
                  </a:schemeClr>
                </a:solidFill>
              </a:defRPr>
            </a:lvl2pPr>
            <a:lvl3pPr marL="1082650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 marL="162397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4pPr>
            <a:lvl5pPr marL="2165299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5pPr>
            <a:lvl6pPr marL="270662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6pPr>
            <a:lvl7pPr marL="3247949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7pPr>
            <a:lvl8pPr marL="378927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8pPr>
            <a:lvl9pPr marL="4330598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EEDC-2242-4A30-B3F3-EC81C5FAA1C1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BA09-CA39-4DAF-AD45-785E38DD9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19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4339" y="2161591"/>
            <a:ext cx="4601369" cy="515210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1042" y="2161591"/>
            <a:ext cx="4601369" cy="515210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EEDC-2242-4A30-B3F3-EC81C5FAA1C1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BA09-CA39-4DAF-AD45-785E38DD9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162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49" y="432320"/>
            <a:ext cx="9338072" cy="156950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750" y="1990544"/>
            <a:ext cx="4580222" cy="975535"/>
          </a:xfrm>
        </p:spPr>
        <p:txBody>
          <a:bodyPr anchor="b"/>
          <a:lstStyle>
            <a:lvl1pPr marL="0" indent="0">
              <a:buNone/>
              <a:defRPr sz="2842" b="1"/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750" y="2966078"/>
            <a:ext cx="4580222" cy="436265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1043" y="1990544"/>
            <a:ext cx="4602779" cy="975535"/>
          </a:xfrm>
        </p:spPr>
        <p:txBody>
          <a:bodyPr anchor="b"/>
          <a:lstStyle>
            <a:lvl1pPr marL="0" indent="0">
              <a:buNone/>
              <a:defRPr sz="2842" b="1"/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1043" y="2966078"/>
            <a:ext cx="4602779" cy="436265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EEDC-2242-4A30-B3F3-EC81C5FAA1C1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BA09-CA39-4DAF-AD45-785E38DD9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682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EEDC-2242-4A30-B3F3-EC81C5FAA1C1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BA09-CA39-4DAF-AD45-785E38DD9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70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EEDC-2242-4A30-B3F3-EC81C5FAA1C1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BA09-CA39-4DAF-AD45-785E38DD9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058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49" y="541338"/>
            <a:ext cx="3491909" cy="1894681"/>
          </a:xfrm>
        </p:spPr>
        <p:txBody>
          <a:bodyPr anchor="b"/>
          <a:lstStyle>
            <a:lvl1pPr>
              <a:defRPr sz="37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779" y="1169140"/>
            <a:ext cx="5481042" cy="5770508"/>
          </a:xfrm>
        </p:spPr>
        <p:txBody>
          <a:bodyPr/>
          <a:lstStyle>
            <a:lvl1pPr>
              <a:defRPr sz="3789"/>
            </a:lvl1pPr>
            <a:lvl2pPr>
              <a:defRPr sz="3315"/>
            </a:lvl2pPr>
            <a:lvl3pPr>
              <a:defRPr sz="2842"/>
            </a:lvl3pPr>
            <a:lvl4pPr>
              <a:defRPr sz="2368"/>
            </a:lvl4pPr>
            <a:lvl5pPr>
              <a:defRPr sz="2368"/>
            </a:lvl5pPr>
            <a:lvl6pPr>
              <a:defRPr sz="2368"/>
            </a:lvl6pPr>
            <a:lvl7pPr>
              <a:defRPr sz="2368"/>
            </a:lvl7pPr>
            <a:lvl8pPr>
              <a:defRPr sz="2368"/>
            </a:lvl8pPr>
            <a:lvl9pPr>
              <a:defRPr sz="23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49" y="2436019"/>
            <a:ext cx="3491909" cy="4513026"/>
          </a:xfrm>
        </p:spPr>
        <p:txBody>
          <a:bodyPr/>
          <a:lstStyle>
            <a:lvl1pPr marL="0" indent="0">
              <a:buNone/>
              <a:defRPr sz="1894"/>
            </a:lvl1pPr>
            <a:lvl2pPr marL="541325" indent="0">
              <a:buNone/>
              <a:defRPr sz="1658"/>
            </a:lvl2pPr>
            <a:lvl3pPr marL="1082650" indent="0">
              <a:buNone/>
              <a:defRPr sz="1421"/>
            </a:lvl3pPr>
            <a:lvl4pPr marL="1623974" indent="0">
              <a:buNone/>
              <a:defRPr sz="1184"/>
            </a:lvl4pPr>
            <a:lvl5pPr marL="2165299" indent="0">
              <a:buNone/>
              <a:defRPr sz="1184"/>
            </a:lvl5pPr>
            <a:lvl6pPr marL="2706624" indent="0">
              <a:buNone/>
              <a:defRPr sz="1184"/>
            </a:lvl6pPr>
            <a:lvl7pPr marL="3247949" indent="0">
              <a:buNone/>
              <a:defRPr sz="1184"/>
            </a:lvl7pPr>
            <a:lvl8pPr marL="3789274" indent="0">
              <a:buNone/>
              <a:defRPr sz="1184"/>
            </a:lvl8pPr>
            <a:lvl9pPr marL="4330598" indent="0">
              <a:buNone/>
              <a:defRPr sz="118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EEDC-2242-4A30-B3F3-EC81C5FAA1C1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BA09-CA39-4DAF-AD45-785E38DD9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67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49" y="541338"/>
            <a:ext cx="3491909" cy="1894681"/>
          </a:xfrm>
        </p:spPr>
        <p:txBody>
          <a:bodyPr anchor="b"/>
          <a:lstStyle>
            <a:lvl1pPr>
              <a:defRPr sz="37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02779" y="1169140"/>
            <a:ext cx="5481042" cy="5770508"/>
          </a:xfrm>
        </p:spPr>
        <p:txBody>
          <a:bodyPr anchor="t"/>
          <a:lstStyle>
            <a:lvl1pPr marL="0" indent="0">
              <a:buNone/>
              <a:defRPr sz="3789"/>
            </a:lvl1pPr>
            <a:lvl2pPr marL="541325" indent="0">
              <a:buNone/>
              <a:defRPr sz="3315"/>
            </a:lvl2pPr>
            <a:lvl3pPr marL="1082650" indent="0">
              <a:buNone/>
              <a:defRPr sz="2842"/>
            </a:lvl3pPr>
            <a:lvl4pPr marL="1623974" indent="0">
              <a:buNone/>
              <a:defRPr sz="2368"/>
            </a:lvl4pPr>
            <a:lvl5pPr marL="2165299" indent="0">
              <a:buNone/>
              <a:defRPr sz="2368"/>
            </a:lvl5pPr>
            <a:lvl6pPr marL="2706624" indent="0">
              <a:buNone/>
              <a:defRPr sz="2368"/>
            </a:lvl6pPr>
            <a:lvl7pPr marL="3247949" indent="0">
              <a:buNone/>
              <a:defRPr sz="2368"/>
            </a:lvl7pPr>
            <a:lvl8pPr marL="3789274" indent="0">
              <a:buNone/>
              <a:defRPr sz="2368"/>
            </a:lvl8pPr>
            <a:lvl9pPr marL="4330598" indent="0">
              <a:buNone/>
              <a:defRPr sz="23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49" y="2436019"/>
            <a:ext cx="3491909" cy="4513026"/>
          </a:xfrm>
        </p:spPr>
        <p:txBody>
          <a:bodyPr/>
          <a:lstStyle>
            <a:lvl1pPr marL="0" indent="0">
              <a:buNone/>
              <a:defRPr sz="1894"/>
            </a:lvl1pPr>
            <a:lvl2pPr marL="541325" indent="0">
              <a:buNone/>
              <a:defRPr sz="1658"/>
            </a:lvl2pPr>
            <a:lvl3pPr marL="1082650" indent="0">
              <a:buNone/>
              <a:defRPr sz="1421"/>
            </a:lvl3pPr>
            <a:lvl4pPr marL="1623974" indent="0">
              <a:buNone/>
              <a:defRPr sz="1184"/>
            </a:lvl4pPr>
            <a:lvl5pPr marL="2165299" indent="0">
              <a:buNone/>
              <a:defRPr sz="1184"/>
            </a:lvl5pPr>
            <a:lvl6pPr marL="2706624" indent="0">
              <a:buNone/>
              <a:defRPr sz="1184"/>
            </a:lvl6pPr>
            <a:lvl7pPr marL="3247949" indent="0">
              <a:buNone/>
              <a:defRPr sz="1184"/>
            </a:lvl7pPr>
            <a:lvl8pPr marL="3789274" indent="0">
              <a:buNone/>
              <a:defRPr sz="1184"/>
            </a:lvl8pPr>
            <a:lvl9pPr marL="4330598" indent="0">
              <a:buNone/>
              <a:defRPr sz="118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EEDC-2242-4A30-B3F3-EC81C5FAA1C1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BA09-CA39-4DAF-AD45-785E38DD9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578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4339" y="432320"/>
            <a:ext cx="9338072" cy="1569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339" y="2161591"/>
            <a:ext cx="9338072" cy="515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4339" y="7526097"/>
            <a:ext cx="2436019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DEEDC-2242-4A30-B3F3-EC81C5FAA1C1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6361" y="7526097"/>
            <a:ext cx="3654028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6392" y="7526097"/>
            <a:ext cx="2436019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ABA09-CA39-4DAF-AD45-785E38DD9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67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82650" rtl="0" eaLnBrk="1" latinLnBrk="0" hangingPunct="1">
        <a:lnSpc>
          <a:spcPct val="90000"/>
        </a:lnSpc>
        <a:spcBef>
          <a:spcPct val="0"/>
        </a:spcBef>
        <a:buNone/>
        <a:defRPr kumimoji="1" sz="52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662" indent="-270662" algn="l" defTabSz="1082650" rtl="0" eaLnBrk="1" latinLnBrk="0" hangingPunct="1">
        <a:lnSpc>
          <a:spcPct val="90000"/>
        </a:lnSpc>
        <a:spcBef>
          <a:spcPts val="1184"/>
        </a:spcBef>
        <a:buFont typeface="Arial" panose="020B0604020202020204" pitchFamily="34" charset="0"/>
        <a:buChar char="•"/>
        <a:defRPr kumimoji="1" sz="3315" kern="1200">
          <a:solidFill>
            <a:schemeClr val="tx1"/>
          </a:solidFill>
          <a:latin typeface="+mn-lt"/>
          <a:ea typeface="+mn-ea"/>
          <a:cs typeface="+mn-cs"/>
        </a:defRPr>
      </a:lvl1pPr>
      <a:lvl2pPr marL="811987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kumimoji="1" sz="2842" kern="1200">
          <a:solidFill>
            <a:schemeClr val="tx1"/>
          </a:solidFill>
          <a:latin typeface="+mn-lt"/>
          <a:ea typeface="+mn-ea"/>
          <a:cs typeface="+mn-cs"/>
        </a:defRPr>
      </a:lvl2pPr>
      <a:lvl3pPr marL="1353312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kumimoji="1" sz="2368" kern="1200">
          <a:solidFill>
            <a:schemeClr val="tx1"/>
          </a:solidFill>
          <a:latin typeface="+mn-lt"/>
          <a:ea typeface="+mn-ea"/>
          <a:cs typeface="+mn-cs"/>
        </a:defRPr>
      </a:lvl3pPr>
      <a:lvl4pPr marL="1894637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4pPr>
      <a:lvl5pPr marL="2435962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5pPr>
      <a:lvl6pPr marL="2977286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6pPr>
      <a:lvl7pPr marL="3518611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7pPr>
      <a:lvl8pPr marL="4059936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8pPr>
      <a:lvl9pPr marL="4601261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2650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1pPr>
      <a:lvl2pPr marL="541325" algn="l" defTabSz="1082650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2pPr>
      <a:lvl3pPr marL="1082650" algn="l" defTabSz="1082650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3pPr>
      <a:lvl4pPr marL="1623974" algn="l" defTabSz="1082650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4pPr>
      <a:lvl5pPr marL="2165299" algn="l" defTabSz="1082650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5pPr>
      <a:lvl6pPr marL="2706624" algn="l" defTabSz="1082650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6pPr>
      <a:lvl7pPr marL="3247949" algn="l" defTabSz="1082650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7pPr>
      <a:lvl8pPr marL="3789274" algn="l" defTabSz="1082650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8pPr>
      <a:lvl9pPr marL="4330598" algn="l" defTabSz="1082650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jpe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2EB29AD-F99A-4D21-ACD1-E64BB1708C19}"/>
              </a:ext>
            </a:extLst>
          </p:cNvPr>
          <p:cNvCxnSpPr>
            <a:cxnSpLocks/>
          </p:cNvCxnSpPr>
          <p:nvPr/>
        </p:nvCxnSpPr>
        <p:spPr>
          <a:xfrm flipH="1">
            <a:off x="4797888" y="2375591"/>
            <a:ext cx="1132562" cy="1110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C3E718D-5421-417D-BD15-51A5F64788F5}"/>
              </a:ext>
            </a:extLst>
          </p:cNvPr>
          <p:cNvSpPr txBox="1"/>
          <p:nvPr/>
        </p:nvSpPr>
        <p:spPr>
          <a:xfrm>
            <a:off x="3284377" y="83262"/>
            <a:ext cx="3408978" cy="867746"/>
          </a:xfrm>
          <a:prstGeom prst="rect">
            <a:avLst/>
          </a:prstGeom>
          <a:noFill/>
        </p:spPr>
        <p:txBody>
          <a:bodyPr wrap="none" rtlCol="0">
            <a:prstTxWarp prst="textCurveUp">
              <a:avLst/>
            </a:prstTxWarp>
            <a:spAutoFit/>
          </a:bodyPr>
          <a:lstStyle/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けんこうでつよい子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980A157-944A-4763-A91B-E72FE111C0CB}"/>
              </a:ext>
            </a:extLst>
          </p:cNvPr>
          <p:cNvSpPr txBox="1"/>
          <p:nvPr/>
        </p:nvSpPr>
        <p:spPr>
          <a:xfrm>
            <a:off x="6460088" y="761031"/>
            <a:ext cx="3956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令和</a:t>
            </a:r>
            <a:r>
              <a:rPr kumimoji="1" lang="en-US" altLang="ja-JP" sz="1200" dirty="0"/>
              <a:t>5</a:t>
            </a:r>
            <a:r>
              <a:rPr kumimoji="1" lang="ja-JP" altLang="en-US" sz="1200" dirty="0"/>
              <a:t>年６月２日　杉並区立高井戸第三小学校　保健室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13F40C6-3CB7-4B71-A0AE-A1E3DAA8DC49}"/>
              </a:ext>
            </a:extLst>
          </p:cNvPr>
          <p:cNvSpPr txBox="1"/>
          <p:nvPr/>
        </p:nvSpPr>
        <p:spPr>
          <a:xfrm>
            <a:off x="762585" y="1194721"/>
            <a:ext cx="1800493" cy="369332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６月の行事予定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8D6D98F-877D-4F32-8899-5262C4A8E35F}"/>
              </a:ext>
            </a:extLst>
          </p:cNvPr>
          <p:cNvSpPr txBox="1"/>
          <p:nvPr/>
        </p:nvSpPr>
        <p:spPr>
          <a:xfrm>
            <a:off x="-2418872" y="2007264"/>
            <a:ext cx="156960" cy="19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aphicFrame>
        <p:nvGraphicFramePr>
          <p:cNvPr id="23" name="表 22">
            <a:extLst>
              <a:ext uri="{FF2B5EF4-FFF2-40B4-BE49-F238E27FC236}">
                <a16:creationId xmlns:a16="http://schemas.microsoft.com/office/drawing/2014/main" id="{96E200E7-C7A6-4AE6-9407-1DEA434AC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862890"/>
              </p:ext>
            </p:extLst>
          </p:nvPr>
        </p:nvGraphicFramePr>
        <p:xfrm>
          <a:off x="2260759" y="2359638"/>
          <a:ext cx="6195850" cy="5625050"/>
        </p:xfrm>
        <a:graphic>
          <a:graphicData uri="http://schemas.openxmlformats.org/drawingml/2006/table">
            <a:tbl>
              <a:tblPr firstRow="1" bandRow="1"/>
              <a:tblGrid>
                <a:gridCol w="1239170">
                  <a:extLst>
                    <a:ext uri="{9D8B030D-6E8A-4147-A177-3AD203B41FA5}">
                      <a16:colId xmlns:a16="http://schemas.microsoft.com/office/drawing/2014/main" val="2170859058"/>
                    </a:ext>
                  </a:extLst>
                </a:gridCol>
                <a:gridCol w="1239170">
                  <a:extLst>
                    <a:ext uri="{9D8B030D-6E8A-4147-A177-3AD203B41FA5}">
                      <a16:colId xmlns:a16="http://schemas.microsoft.com/office/drawing/2014/main" val="1324878620"/>
                    </a:ext>
                  </a:extLst>
                </a:gridCol>
                <a:gridCol w="1239170">
                  <a:extLst>
                    <a:ext uri="{9D8B030D-6E8A-4147-A177-3AD203B41FA5}">
                      <a16:colId xmlns:a16="http://schemas.microsoft.com/office/drawing/2014/main" val="428440155"/>
                    </a:ext>
                  </a:extLst>
                </a:gridCol>
                <a:gridCol w="1239170">
                  <a:extLst>
                    <a:ext uri="{9D8B030D-6E8A-4147-A177-3AD203B41FA5}">
                      <a16:colId xmlns:a16="http://schemas.microsoft.com/office/drawing/2014/main" val="3529309164"/>
                    </a:ext>
                  </a:extLst>
                </a:gridCol>
                <a:gridCol w="1239170">
                  <a:extLst>
                    <a:ext uri="{9D8B030D-6E8A-4147-A177-3AD203B41FA5}">
                      <a16:colId xmlns:a16="http://schemas.microsoft.com/office/drawing/2014/main" val="3470046946"/>
                    </a:ext>
                  </a:extLst>
                </a:gridCol>
              </a:tblGrid>
              <a:tr h="1125010"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5/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１（月）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  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２（火）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　  　　　　　　　   </a:t>
                      </a:r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  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３</a:t>
                      </a: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（水）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　  </a:t>
                      </a:r>
                      <a:endParaRPr kumimoji="1" lang="en-US" altLang="ja-JP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　</a:t>
                      </a:r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４</a:t>
                      </a: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（木）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  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５</a:t>
                      </a: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（金）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   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923930"/>
                  </a:ext>
                </a:extLst>
              </a:tr>
              <a:tr h="1125010"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  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８（月）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     尿検査</a:t>
                      </a:r>
                      <a:endParaRPr kumimoji="1" lang="en-US" altLang="ja-JP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　</a:t>
                      </a: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次回収日</a:t>
                      </a:r>
                      <a:endParaRPr kumimoji="1" lang="en-US" altLang="ja-JP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　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  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９</a:t>
                      </a: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（火）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 　 尿検査</a:t>
                      </a:r>
                      <a:endParaRPr kumimoji="1" lang="en-US" altLang="ja-JP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　</a:t>
                      </a: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次追加</a:t>
                      </a:r>
                      <a:endParaRPr kumimoji="1" lang="en-US" altLang="ja-JP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　  </a:t>
                      </a:r>
                      <a:endParaRPr kumimoji="1" lang="en-US" altLang="ja-JP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内科（２・５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１０</a:t>
                      </a: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（水）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  　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 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１１</a:t>
                      </a: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（木）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 耳鼻科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1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</a:t>
                      </a:r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</a:t>
                      </a:r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　</a:t>
                      </a: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 　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   </a:t>
                      </a: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１２（金）</a:t>
                      </a:r>
                      <a:endParaRPr kumimoji="1" lang="en-US" altLang="ja-JP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眼科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１・２・４年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567587"/>
                  </a:ext>
                </a:extLst>
              </a:tr>
              <a:tr h="1125010"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 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</a:t>
                      </a:r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（月）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 16</a:t>
                      </a: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（火）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内科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１・４年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 17</a:t>
                      </a: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（水）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  18</a:t>
                      </a: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（木）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心臓検診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１年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   19</a:t>
                      </a: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（金）</a:t>
                      </a:r>
                      <a:endParaRPr kumimoji="1" lang="en-US" altLang="ja-JP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marR="0" lvl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marR="0" lvl="0" indent="0" algn="l" defTabSz="1082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 </a:t>
                      </a:r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541484"/>
                  </a:ext>
                </a:extLst>
              </a:tr>
              <a:tr h="1125010"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22(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月）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</a:t>
                      </a:r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23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（火）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24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（水）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</a:t>
                      </a:r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25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（木）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歯科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１・４年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26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（金）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　　尿検査</a:t>
                      </a:r>
                      <a:endParaRPr kumimoji="1" lang="en-US" altLang="ja-JP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　２次回収日</a:t>
                      </a:r>
                      <a:endParaRPr kumimoji="1" lang="en-US" altLang="ja-JP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534784"/>
                  </a:ext>
                </a:extLst>
              </a:tr>
              <a:tr h="1125010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29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（月）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</a:t>
                      </a: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尿検査</a:t>
                      </a:r>
                      <a:endParaRPr kumimoji="1" lang="en-US" altLang="ja-JP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　２次追加</a:t>
                      </a:r>
                      <a:endParaRPr kumimoji="1" lang="en-US" altLang="ja-JP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</a:t>
                      </a:r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（火）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</a:t>
                      </a:r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31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（水）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796099"/>
                  </a:ext>
                </a:extLst>
              </a:tr>
            </a:tbl>
          </a:graphicData>
        </a:graphic>
      </p:graphicFrame>
      <p:pic>
        <p:nvPicPr>
          <p:cNvPr id="1034" name="Picture 10" descr="内科検診のイラスト（学校の健康診断）">
            <a:extLst>
              <a:ext uri="{FF2B5EF4-FFF2-40B4-BE49-F238E27FC236}">
                <a16:creationId xmlns:a16="http://schemas.microsoft.com/office/drawing/2014/main" id="{8403E5C3-77EF-48FE-832E-8B447C271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732" y="4806281"/>
            <a:ext cx="774277" cy="77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耳鼻科検診のイラスト（学校の健康診断）">
            <a:extLst>
              <a:ext uri="{FF2B5EF4-FFF2-40B4-BE49-F238E27FC236}">
                <a16:creationId xmlns:a16="http://schemas.microsoft.com/office/drawing/2014/main" id="{93C884F9-78C7-4933-AF79-5A3C1570A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390" y="5119085"/>
            <a:ext cx="840471" cy="84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C56A2CB-A798-4B3C-BF2B-65280C6B712A}"/>
              </a:ext>
            </a:extLst>
          </p:cNvPr>
          <p:cNvSpPr txBox="1"/>
          <p:nvPr/>
        </p:nvSpPr>
        <p:spPr>
          <a:xfrm>
            <a:off x="4276743" y="6024178"/>
            <a:ext cx="1098855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内科</a:t>
            </a:r>
            <a:endParaRPr kumimoji="1"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心臓の音や、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喉、皮膚、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四肢の様子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などを見て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くださいます。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体育着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をわすれないようにしましょう。</a:t>
            </a:r>
          </a:p>
        </p:txBody>
      </p:sp>
      <p:cxnSp>
        <p:nvCxnSpPr>
          <p:cNvPr id="15" name="コネクタ: 曲線 14">
            <a:extLst>
              <a:ext uri="{FF2B5EF4-FFF2-40B4-BE49-F238E27FC236}">
                <a16:creationId xmlns:a16="http://schemas.microsoft.com/office/drawing/2014/main" id="{C5D631ED-CDD6-4D32-A58C-EA331161545A}"/>
              </a:ext>
            </a:extLst>
          </p:cNvPr>
          <p:cNvCxnSpPr>
            <a:cxnSpLocks/>
          </p:cNvCxnSpPr>
          <p:nvPr/>
        </p:nvCxnSpPr>
        <p:spPr>
          <a:xfrm>
            <a:off x="2534096" y="3092995"/>
            <a:ext cx="1136869" cy="62620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コネクタ: 曲線 18">
            <a:extLst>
              <a:ext uri="{FF2B5EF4-FFF2-40B4-BE49-F238E27FC236}">
                <a16:creationId xmlns:a16="http://schemas.microsoft.com/office/drawing/2014/main" id="{D1F5B0AD-A5EC-40DC-972C-C6B537252866}"/>
              </a:ext>
            </a:extLst>
          </p:cNvPr>
          <p:cNvCxnSpPr>
            <a:cxnSpLocks/>
          </p:cNvCxnSpPr>
          <p:nvPr/>
        </p:nvCxnSpPr>
        <p:spPr>
          <a:xfrm rot="5400000">
            <a:off x="4473739" y="5677319"/>
            <a:ext cx="432608" cy="27225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コネクタ: 曲線 28">
            <a:extLst>
              <a:ext uri="{FF2B5EF4-FFF2-40B4-BE49-F238E27FC236}">
                <a16:creationId xmlns:a16="http://schemas.microsoft.com/office/drawing/2014/main" id="{1E9D051B-3833-4CD3-A62F-A7A933278D36}"/>
              </a:ext>
            </a:extLst>
          </p:cNvPr>
          <p:cNvCxnSpPr>
            <a:cxnSpLocks/>
          </p:cNvCxnSpPr>
          <p:nvPr/>
        </p:nvCxnSpPr>
        <p:spPr>
          <a:xfrm rot="10800000">
            <a:off x="6797041" y="5119085"/>
            <a:ext cx="2510603" cy="117471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5FBD4C0-4143-4B2D-B644-2DC2C41DC95C}"/>
              </a:ext>
            </a:extLst>
          </p:cNvPr>
          <p:cNvSpPr txBox="1"/>
          <p:nvPr/>
        </p:nvSpPr>
        <p:spPr>
          <a:xfrm>
            <a:off x="8638604" y="2515582"/>
            <a:ext cx="1595309" cy="1292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眼科</a:t>
            </a:r>
            <a:endParaRPr kumimoji="1"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目の病気がないかを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調べてくださいます。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治療のおすすめを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もらったら、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水泳指導までに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受診しましょう。</a:t>
            </a:r>
          </a:p>
        </p:txBody>
      </p:sp>
      <p:cxnSp>
        <p:nvCxnSpPr>
          <p:cNvPr id="34" name="コネクタ: 曲線 33">
            <a:extLst>
              <a:ext uri="{FF2B5EF4-FFF2-40B4-BE49-F238E27FC236}">
                <a16:creationId xmlns:a16="http://schemas.microsoft.com/office/drawing/2014/main" id="{0AE11C84-E1D0-43E4-A49E-362DD45ED7C5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19316" y="3176257"/>
            <a:ext cx="739427" cy="58964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D7C5376-66D7-48F3-A481-B8A610DD6944}"/>
              </a:ext>
            </a:extLst>
          </p:cNvPr>
          <p:cNvSpPr txBox="1"/>
          <p:nvPr/>
        </p:nvSpPr>
        <p:spPr>
          <a:xfrm>
            <a:off x="8608067" y="4295554"/>
            <a:ext cx="1313180" cy="14619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耳鼻科</a:t>
            </a:r>
            <a:endParaRPr kumimoji="1"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耳や鼻の病気が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ないかを調べて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くださいます。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治療のおすすめを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もらったら、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水泳指導までに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受診しましょう。</a:t>
            </a:r>
          </a:p>
        </p:txBody>
      </p:sp>
      <p:cxnSp>
        <p:nvCxnSpPr>
          <p:cNvPr id="43" name="コネクタ: 曲線 42">
            <a:extLst>
              <a:ext uri="{FF2B5EF4-FFF2-40B4-BE49-F238E27FC236}">
                <a16:creationId xmlns:a16="http://schemas.microsoft.com/office/drawing/2014/main" id="{A2F9009B-7E56-441A-96D1-1F57E1ACCDA3}"/>
              </a:ext>
            </a:extLst>
          </p:cNvPr>
          <p:cNvCxnSpPr>
            <a:cxnSpLocks/>
          </p:cNvCxnSpPr>
          <p:nvPr/>
        </p:nvCxnSpPr>
        <p:spPr>
          <a:xfrm rot="10800000">
            <a:off x="6934502" y="3815966"/>
            <a:ext cx="1673565" cy="750601"/>
          </a:xfrm>
          <a:prstGeom prst="curvedConnector3">
            <a:avLst>
              <a:gd name="adj1" fmla="val 7246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図 49">
            <a:extLst>
              <a:ext uri="{FF2B5EF4-FFF2-40B4-BE49-F238E27FC236}">
                <a16:creationId xmlns:a16="http://schemas.microsoft.com/office/drawing/2014/main" id="{426A70DE-69CF-4432-ADE1-2789B7D47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8703" y="4048625"/>
            <a:ext cx="840471" cy="840471"/>
          </a:xfrm>
          <a:prstGeom prst="rect">
            <a:avLst/>
          </a:prstGeom>
        </p:spPr>
      </p:pic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E3330E0F-0F49-49B7-92D0-7D2E78107218}"/>
              </a:ext>
            </a:extLst>
          </p:cNvPr>
          <p:cNvCxnSpPr>
            <a:cxnSpLocks/>
          </p:cNvCxnSpPr>
          <p:nvPr/>
        </p:nvCxnSpPr>
        <p:spPr>
          <a:xfrm flipH="1">
            <a:off x="6007939" y="2338196"/>
            <a:ext cx="1132562" cy="1110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9E4BD42A-1F92-417B-AEEC-B58DF3375300}"/>
              </a:ext>
            </a:extLst>
          </p:cNvPr>
          <p:cNvCxnSpPr>
            <a:cxnSpLocks/>
          </p:cNvCxnSpPr>
          <p:nvPr/>
        </p:nvCxnSpPr>
        <p:spPr>
          <a:xfrm flipH="1">
            <a:off x="7171038" y="2375591"/>
            <a:ext cx="1132562" cy="1110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3AAB6DC5-B1E5-45E6-9A9D-BA4979C8F694}"/>
              </a:ext>
            </a:extLst>
          </p:cNvPr>
          <p:cNvCxnSpPr>
            <a:cxnSpLocks/>
          </p:cNvCxnSpPr>
          <p:nvPr/>
        </p:nvCxnSpPr>
        <p:spPr>
          <a:xfrm flipH="1">
            <a:off x="2278492" y="5766328"/>
            <a:ext cx="1132562" cy="1110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心電図検査のイラスト">
            <a:extLst>
              <a:ext uri="{FF2B5EF4-FFF2-40B4-BE49-F238E27FC236}">
                <a16:creationId xmlns:a16="http://schemas.microsoft.com/office/drawing/2014/main" id="{50080FBA-EB4B-4E66-A628-B371C6478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525" y="6204106"/>
            <a:ext cx="902135" cy="90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喉の検査のイラスト（学校の健康診断）">
            <a:extLst>
              <a:ext uri="{FF2B5EF4-FFF2-40B4-BE49-F238E27FC236}">
                <a16:creationId xmlns:a16="http://schemas.microsoft.com/office/drawing/2014/main" id="{EE628E5D-3419-4E9A-B72D-58CED5607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287" y="6403337"/>
            <a:ext cx="774277" cy="77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81C05245-CA0E-4289-BACC-444DA25E52BD}"/>
              </a:ext>
            </a:extLst>
          </p:cNvPr>
          <p:cNvSpPr txBox="1"/>
          <p:nvPr/>
        </p:nvSpPr>
        <p:spPr>
          <a:xfrm>
            <a:off x="5854930" y="7205865"/>
            <a:ext cx="2448670" cy="6001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むし歯や歯肉の炎症がないか、歯並びや、あごの様子、みがき残しなどを調べてくださいます。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747A571E-FD5B-4704-A5EB-20E78BF53699}"/>
              </a:ext>
            </a:extLst>
          </p:cNvPr>
          <p:cNvSpPr txBox="1"/>
          <p:nvPr/>
        </p:nvSpPr>
        <p:spPr>
          <a:xfrm>
            <a:off x="8679076" y="7143588"/>
            <a:ext cx="2018501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心臓の異常がないかを調べて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くださいます。</a:t>
            </a:r>
          </a:p>
        </p:txBody>
      </p:sp>
      <p:pic>
        <p:nvPicPr>
          <p:cNvPr id="1030" name="Picture 6" descr="眼科検診のイラスト（学校の健康診断・男の子）">
            <a:extLst>
              <a:ext uri="{FF2B5EF4-FFF2-40B4-BE49-F238E27FC236}">
                <a16:creationId xmlns:a16="http://schemas.microsoft.com/office/drawing/2014/main" id="{5775D42C-0147-4819-B109-B9586F026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579" y="1738726"/>
            <a:ext cx="759761" cy="75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尿検査のイラスト（健康診断）">
            <a:extLst>
              <a:ext uri="{FF2B5EF4-FFF2-40B4-BE49-F238E27FC236}">
                <a16:creationId xmlns:a16="http://schemas.microsoft.com/office/drawing/2014/main" id="{C7470EBA-E8EF-4FFB-91DE-A5D95A773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36" y="6321760"/>
            <a:ext cx="614639" cy="61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8" descr="トイレに座る男の子のイラスト">
            <a:extLst>
              <a:ext uri="{FF2B5EF4-FFF2-40B4-BE49-F238E27FC236}">
                <a16:creationId xmlns:a16="http://schemas.microsoft.com/office/drawing/2014/main" id="{41E4931E-2D3A-41DB-AA09-A0AF211BA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9152" y="7307962"/>
            <a:ext cx="492343" cy="69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雲 1034">
            <a:extLst>
              <a:ext uri="{FF2B5EF4-FFF2-40B4-BE49-F238E27FC236}">
                <a16:creationId xmlns:a16="http://schemas.microsoft.com/office/drawing/2014/main" id="{C4F581E2-B6A1-40B2-A7D7-F30D6C7B75B2}"/>
              </a:ext>
            </a:extLst>
          </p:cNvPr>
          <p:cNvSpPr/>
          <p:nvPr/>
        </p:nvSpPr>
        <p:spPr>
          <a:xfrm>
            <a:off x="83848" y="5597142"/>
            <a:ext cx="2068097" cy="242808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テキスト ボックス 1036">
            <a:extLst>
              <a:ext uri="{FF2B5EF4-FFF2-40B4-BE49-F238E27FC236}">
                <a16:creationId xmlns:a16="http://schemas.microsoft.com/office/drawing/2014/main" id="{A75FD230-0AC0-4D9D-AD73-6AE10AE273CD}"/>
              </a:ext>
            </a:extLst>
          </p:cNvPr>
          <p:cNvSpPr txBox="1"/>
          <p:nvPr/>
        </p:nvSpPr>
        <p:spPr>
          <a:xfrm>
            <a:off x="285873" y="5915508"/>
            <a:ext cx="187743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今月は、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TSF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練習が始まります。気温も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上がり疲れがたまりやすく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なります。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十分な睡眠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や、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朝食をとり、水筒や、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水分補給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を忘れない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ようにお子さんに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お声かけください。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26" name="Picture 2" descr="尿検査のイラスト（健康診断）">
            <a:extLst>
              <a:ext uri="{FF2B5EF4-FFF2-40B4-BE49-F238E27FC236}">
                <a16:creationId xmlns:a16="http://schemas.microsoft.com/office/drawing/2014/main" id="{D4E943EF-5328-47D6-9EA6-B27DCB805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832" y="2691386"/>
            <a:ext cx="893098" cy="89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コネクタ: 曲線 10">
            <a:extLst>
              <a:ext uri="{FF2B5EF4-FFF2-40B4-BE49-F238E27FC236}">
                <a16:creationId xmlns:a16="http://schemas.microsoft.com/office/drawing/2014/main" id="{CE5C9345-1409-4AE9-B4DE-BB720E63FF07}"/>
              </a:ext>
            </a:extLst>
          </p:cNvPr>
          <p:cNvCxnSpPr>
            <a:cxnSpLocks/>
          </p:cNvCxnSpPr>
          <p:nvPr/>
        </p:nvCxnSpPr>
        <p:spPr>
          <a:xfrm flipV="1">
            <a:off x="1662832" y="3765901"/>
            <a:ext cx="764939" cy="63416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18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5885F1A-EAF4-49FC-8E10-D00735EBDEBB}"/>
              </a:ext>
            </a:extLst>
          </p:cNvPr>
          <p:cNvSpPr txBox="1"/>
          <p:nvPr/>
        </p:nvSpPr>
        <p:spPr>
          <a:xfrm>
            <a:off x="3321341" y="33751"/>
            <a:ext cx="3408978" cy="867746"/>
          </a:xfrm>
          <a:prstGeom prst="rect">
            <a:avLst/>
          </a:prstGeom>
          <a:noFill/>
        </p:spPr>
        <p:txBody>
          <a:bodyPr wrap="none" rtlCol="0">
            <a:prstTxWarp prst="textCurveUp">
              <a:avLst/>
            </a:prstTxWarp>
            <a:spAutoFit/>
          </a:bodyPr>
          <a:lstStyle/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けんこうでつよい子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A0969BB-F8B7-4D40-B301-E6C2E8A66FCC}"/>
              </a:ext>
            </a:extLst>
          </p:cNvPr>
          <p:cNvSpPr txBox="1"/>
          <p:nvPr/>
        </p:nvSpPr>
        <p:spPr>
          <a:xfrm>
            <a:off x="6581386" y="818982"/>
            <a:ext cx="3956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令和</a:t>
            </a:r>
            <a:r>
              <a:rPr kumimoji="1" lang="en-US" altLang="ja-JP" sz="1200" dirty="0"/>
              <a:t>5</a:t>
            </a:r>
            <a:r>
              <a:rPr kumimoji="1" lang="ja-JP" altLang="en-US" sz="1200" dirty="0"/>
              <a:t>年６月２日　杉並区立高井戸第三小学校　保健室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DBC3CB2-E21F-482F-8801-309AE4D07019}"/>
              </a:ext>
            </a:extLst>
          </p:cNvPr>
          <p:cNvSpPr txBox="1"/>
          <p:nvPr/>
        </p:nvSpPr>
        <p:spPr>
          <a:xfrm>
            <a:off x="442273" y="1349197"/>
            <a:ext cx="3737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TSF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も終わり、梅雨も間近になりました。今月は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水泳指導も始まります。</a:t>
            </a:r>
          </a:p>
        </p:txBody>
      </p:sp>
      <p:pic>
        <p:nvPicPr>
          <p:cNvPr id="1026" name="Picture 2" descr="雨が降る学校の建物のイラスト（背景素材）">
            <a:extLst>
              <a:ext uri="{FF2B5EF4-FFF2-40B4-BE49-F238E27FC236}">
                <a16:creationId xmlns:a16="http://schemas.microsoft.com/office/drawing/2014/main" id="{90DAA9CD-EE02-487D-B16A-B7F3FA4D2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244" y="1240955"/>
            <a:ext cx="1175172" cy="6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BECF164-B65A-4F89-9FA1-FFD97B5A359F}"/>
              </a:ext>
            </a:extLst>
          </p:cNvPr>
          <p:cNvSpPr txBox="1"/>
          <p:nvPr/>
        </p:nvSpPr>
        <p:spPr>
          <a:xfrm>
            <a:off x="5871546" y="1349196"/>
            <a:ext cx="4687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　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健康診断にご協力ありがとうございました。結果につきましては、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まとまり次第、各家庭にお渡しいたします。</a:t>
            </a:r>
          </a:p>
        </p:txBody>
      </p:sp>
      <p:pic>
        <p:nvPicPr>
          <p:cNvPr id="1028" name="Picture 4" descr="ガクアジサイのイラスト">
            <a:extLst>
              <a:ext uri="{FF2B5EF4-FFF2-40B4-BE49-F238E27FC236}">
                <a16:creationId xmlns:a16="http://schemas.microsoft.com/office/drawing/2014/main" id="{0E3B4BA6-8A63-4970-8559-E16FD9B60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41" y="323417"/>
            <a:ext cx="929869" cy="92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81A8E65-218C-4D06-9A72-79C9A75D8995}"/>
              </a:ext>
            </a:extLst>
          </p:cNvPr>
          <p:cNvSpPr txBox="1"/>
          <p:nvPr/>
        </p:nvSpPr>
        <p:spPr>
          <a:xfrm>
            <a:off x="3828295" y="3144322"/>
            <a:ext cx="29690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　　　</a:t>
            </a:r>
            <a:r>
              <a:rPr kumimoji="1" lang="en-US" altLang="ja-JP" dirty="0"/>
              <a:t>6</a:t>
            </a:r>
            <a:r>
              <a:rPr kumimoji="1" lang="ja-JP" altLang="en-US" sz="1400" dirty="0"/>
              <a:t>月の保健行事　　　　　</a:t>
            </a:r>
            <a:endParaRPr kumimoji="1" lang="en-US" altLang="ja-JP" sz="1400" dirty="0"/>
          </a:p>
          <a:p>
            <a:r>
              <a:rPr kumimoji="1" lang="en-US" altLang="ja-JP" sz="1400" dirty="0"/>
              <a:t>6</a:t>
            </a:r>
            <a:r>
              <a:rPr kumimoji="1" lang="ja-JP" altLang="en-US" sz="1400" dirty="0"/>
              <a:t>月 </a:t>
            </a:r>
            <a:r>
              <a:rPr kumimoji="1" lang="en-US" altLang="ja-JP" sz="1400" dirty="0"/>
              <a:t>8</a:t>
            </a:r>
            <a:r>
              <a:rPr kumimoji="1" lang="ja-JP" altLang="en-US" sz="1400" dirty="0"/>
              <a:t>日（木）歯科検診</a:t>
            </a:r>
            <a:r>
              <a:rPr kumimoji="1" lang="en-US" altLang="ja-JP" sz="1400" dirty="0"/>
              <a:t>2</a:t>
            </a:r>
            <a:r>
              <a:rPr kumimoji="1" lang="ja-JP" altLang="en-US" sz="1400" dirty="0"/>
              <a:t>・</a:t>
            </a:r>
            <a:r>
              <a:rPr kumimoji="1" lang="en-US" altLang="ja-JP" sz="1400" dirty="0"/>
              <a:t>5</a:t>
            </a:r>
            <a:r>
              <a:rPr kumimoji="1" lang="ja-JP" altLang="en-US" sz="1400" dirty="0"/>
              <a:t>年</a:t>
            </a:r>
            <a:endParaRPr kumimoji="1" lang="en-US" altLang="ja-JP" sz="1400" dirty="0"/>
          </a:p>
          <a:p>
            <a:r>
              <a:rPr kumimoji="1" lang="en-US" altLang="ja-JP" sz="1400" dirty="0"/>
              <a:t>    27</a:t>
            </a:r>
            <a:r>
              <a:rPr kumimoji="1" lang="ja-JP" altLang="en-US" sz="1400" dirty="0"/>
              <a:t>日（火）口腔保健指導</a:t>
            </a:r>
            <a:r>
              <a:rPr kumimoji="1" lang="en-US" altLang="ja-JP" sz="1400" dirty="0"/>
              <a:t>6</a:t>
            </a:r>
            <a:r>
              <a:rPr kumimoji="1" lang="ja-JP" altLang="en-US" sz="1400" dirty="0"/>
              <a:t>年</a:t>
            </a:r>
          </a:p>
        </p:txBody>
      </p:sp>
      <p:sp>
        <p:nvSpPr>
          <p:cNvPr id="8" name="弦 7">
            <a:extLst>
              <a:ext uri="{FF2B5EF4-FFF2-40B4-BE49-F238E27FC236}">
                <a16:creationId xmlns:a16="http://schemas.microsoft.com/office/drawing/2014/main" id="{911DCE3D-BC5E-479C-B4B5-A85EF4508DB5}"/>
              </a:ext>
            </a:extLst>
          </p:cNvPr>
          <p:cNvSpPr/>
          <p:nvPr/>
        </p:nvSpPr>
        <p:spPr>
          <a:xfrm rot="6751302">
            <a:off x="3853789" y="2505057"/>
            <a:ext cx="2493507" cy="2562480"/>
          </a:xfrm>
          <a:prstGeom prst="chor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3BD3407-DC7C-44C8-85D2-328C57FF8146}"/>
              </a:ext>
            </a:extLst>
          </p:cNvPr>
          <p:cNvSpPr/>
          <p:nvPr/>
        </p:nvSpPr>
        <p:spPr>
          <a:xfrm>
            <a:off x="5013121" y="2232249"/>
            <a:ext cx="78015" cy="2882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L 字 10">
            <a:extLst>
              <a:ext uri="{FF2B5EF4-FFF2-40B4-BE49-F238E27FC236}">
                <a16:creationId xmlns:a16="http://schemas.microsoft.com/office/drawing/2014/main" id="{7D3E2FE2-5ED7-4CF8-96C8-D774EB80EEC4}"/>
              </a:ext>
            </a:extLst>
          </p:cNvPr>
          <p:cNvSpPr/>
          <p:nvPr/>
        </p:nvSpPr>
        <p:spPr>
          <a:xfrm>
            <a:off x="5024453" y="4270231"/>
            <a:ext cx="255788" cy="1048362"/>
          </a:xfrm>
          <a:prstGeom prst="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0" name="Picture 6" descr="カタツムリのキャラクター">
            <a:extLst>
              <a:ext uri="{FF2B5EF4-FFF2-40B4-BE49-F238E27FC236}">
                <a16:creationId xmlns:a16="http://schemas.microsoft.com/office/drawing/2014/main" id="{96E7E3C0-92B5-45AD-A0F5-89AFCC7BE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993" y="2368938"/>
            <a:ext cx="610240" cy="57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カエルのイラスト「葉っぱに乗った蛙」">
            <a:extLst>
              <a:ext uri="{FF2B5EF4-FFF2-40B4-BE49-F238E27FC236}">
                <a16:creationId xmlns:a16="http://schemas.microsoft.com/office/drawing/2014/main" id="{CAEFEC1E-92B2-4904-A966-10F1C06E9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36" y="2445551"/>
            <a:ext cx="686981" cy="78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プールバッグのイラスト">
            <a:extLst>
              <a:ext uri="{FF2B5EF4-FFF2-40B4-BE49-F238E27FC236}">
                <a16:creationId xmlns:a16="http://schemas.microsoft.com/office/drawing/2014/main" id="{153982BF-6911-44F2-B2D0-096293F06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" y="7284525"/>
            <a:ext cx="770889" cy="84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800C303-8242-4390-8FB7-6418F29CAA79}"/>
              </a:ext>
            </a:extLst>
          </p:cNvPr>
          <p:cNvSpPr txBox="1"/>
          <p:nvPr/>
        </p:nvSpPr>
        <p:spPr>
          <a:xfrm>
            <a:off x="768540" y="214945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水泳指導が始まります</a:t>
            </a:r>
          </a:p>
        </p:txBody>
      </p:sp>
      <p:pic>
        <p:nvPicPr>
          <p:cNvPr id="1040" name="Picture 16" descr="水泳のイラスト「クロール・自由形」">
            <a:extLst>
              <a:ext uri="{FF2B5EF4-FFF2-40B4-BE49-F238E27FC236}">
                <a16:creationId xmlns:a16="http://schemas.microsoft.com/office/drawing/2014/main" id="{6D31F117-EB96-4CF9-9242-8073BBB6A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41" y="2520480"/>
            <a:ext cx="1504822" cy="105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3200B2E-9B4C-4B44-8F4A-6D847FCDF1FC}"/>
              </a:ext>
            </a:extLst>
          </p:cNvPr>
          <p:cNvSpPr txBox="1"/>
          <p:nvPr/>
        </p:nvSpPr>
        <p:spPr>
          <a:xfrm>
            <a:off x="1882659" y="2675454"/>
            <a:ext cx="1664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安全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に水泳の授業を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受けるために、次の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ことに目を配ってく</a:t>
            </a:r>
            <a:r>
              <a:rPr kumimoji="1" lang="ja-JP" altLang="en-US" sz="1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さい。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D4C4D39-CA64-4774-B0C2-4794CDEB7702}"/>
              </a:ext>
            </a:extLst>
          </p:cNvPr>
          <p:cNvSpPr txBox="1"/>
          <p:nvPr/>
        </p:nvSpPr>
        <p:spPr>
          <a:xfrm>
            <a:off x="76872" y="3641875"/>
            <a:ext cx="24727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耳鼻科検診で耳垢と言われた人は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耳垢の除去を！！</a:t>
            </a:r>
            <a:endParaRPr kumimoji="1"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耳に水が入ったときに耳垢が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スポンジ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の役目をして、水が耳の外へ出なくなってしまうためだそうです。</a:t>
            </a:r>
          </a:p>
        </p:txBody>
      </p:sp>
      <p:pic>
        <p:nvPicPr>
          <p:cNvPr id="1042" name="Picture 18" descr="台所用スポンジのイラスト">
            <a:extLst>
              <a:ext uri="{FF2B5EF4-FFF2-40B4-BE49-F238E27FC236}">
                <a16:creationId xmlns:a16="http://schemas.microsoft.com/office/drawing/2014/main" id="{FE750378-0A23-4E98-B572-FF3F39B79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460" y="3823469"/>
            <a:ext cx="889242" cy="88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中耳炎のイラスト">
            <a:extLst>
              <a:ext uri="{FF2B5EF4-FFF2-40B4-BE49-F238E27FC236}">
                <a16:creationId xmlns:a16="http://schemas.microsoft.com/office/drawing/2014/main" id="{5B38C6A7-CEAB-4682-A895-34A744FF5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060" y="4149141"/>
            <a:ext cx="690712" cy="6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D4FF6C8-898D-4971-95D4-CEF3E900548F}"/>
              </a:ext>
            </a:extLst>
          </p:cNvPr>
          <p:cNvSpPr txBox="1"/>
          <p:nvPr/>
        </p:nvSpPr>
        <p:spPr>
          <a:xfrm>
            <a:off x="676175" y="56730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046" name="Picture 22" descr="爪を切っている人のイラスト">
            <a:extLst>
              <a:ext uri="{FF2B5EF4-FFF2-40B4-BE49-F238E27FC236}">
                <a16:creationId xmlns:a16="http://schemas.microsoft.com/office/drawing/2014/main" id="{99012F4C-01E0-4A3E-B758-2E6C882FE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15" y="5215809"/>
            <a:ext cx="777404" cy="88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爪切りのイラスト">
            <a:extLst>
              <a:ext uri="{FF2B5EF4-FFF2-40B4-BE49-F238E27FC236}">
                <a16:creationId xmlns:a16="http://schemas.microsoft.com/office/drawing/2014/main" id="{B1F5F2A2-324C-4206-87F3-35426BF06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41" y="5262137"/>
            <a:ext cx="701251" cy="72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578B4AF-4EB2-4766-9649-4E62C978859D}"/>
              </a:ext>
            </a:extLst>
          </p:cNvPr>
          <p:cNvSpPr txBox="1"/>
          <p:nvPr/>
        </p:nvSpPr>
        <p:spPr>
          <a:xfrm>
            <a:off x="1482533" y="5085521"/>
            <a:ext cx="2228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必ず爪を切りましょう！！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8E47100-92FE-4CE8-9BEA-0328C16D6B1C}"/>
              </a:ext>
            </a:extLst>
          </p:cNvPr>
          <p:cNvSpPr txBox="1"/>
          <p:nvPr/>
        </p:nvSpPr>
        <p:spPr>
          <a:xfrm>
            <a:off x="1272382" y="5506157"/>
            <a:ext cx="2202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爪が伸びていると、お友達の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ふやけた皮膚を切ってしまう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ことがあります。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09734E1-3367-4233-87A3-FD9B047341AC}"/>
              </a:ext>
            </a:extLst>
          </p:cNvPr>
          <p:cNvSpPr txBox="1"/>
          <p:nvPr/>
        </p:nvSpPr>
        <p:spPr>
          <a:xfrm>
            <a:off x="1538013" y="6459597"/>
            <a:ext cx="2353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早寝、早起き、朝ごはん！！</a:t>
            </a:r>
          </a:p>
        </p:txBody>
      </p:sp>
      <p:pic>
        <p:nvPicPr>
          <p:cNvPr id="1050" name="Picture 26" descr="朝食セットのイラスト「パン・スクランブルエッグ・ウインナー・サラダ・スープ・コーヒー」">
            <a:extLst>
              <a:ext uri="{FF2B5EF4-FFF2-40B4-BE49-F238E27FC236}">
                <a16:creationId xmlns:a16="http://schemas.microsoft.com/office/drawing/2014/main" id="{BA45DE24-42C8-45AA-8F7C-6F921EEF0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6" y="6397607"/>
            <a:ext cx="557055" cy="56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7E3996F-CCD0-4665-8EB4-59AD8091F2EC}"/>
              </a:ext>
            </a:extLst>
          </p:cNvPr>
          <p:cNvSpPr txBox="1"/>
          <p:nvPr/>
        </p:nvSpPr>
        <p:spPr>
          <a:xfrm>
            <a:off x="1113472" y="6922240"/>
            <a:ext cx="2991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寝不足や朝食抜きは、脳貧血などを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起こしやすく、プールサイドも、入水中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も危険です。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お子様の皮膚の状態（とびひ）、目の充血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など朝の健康観察をお願いいたします。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F31F663-0D90-4147-B8C9-D0BA090C955F}"/>
              </a:ext>
            </a:extLst>
          </p:cNvPr>
          <p:cNvSpPr txBox="1"/>
          <p:nvPr/>
        </p:nvSpPr>
        <p:spPr>
          <a:xfrm>
            <a:off x="7292757" y="2168720"/>
            <a:ext cx="2954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熱中症に気をつけましょう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FA24786-A67D-4083-BEC0-C345E42D18DE}"/>
              </a:ext>
            </a:extLst>
          </p:cNvPr>
          <p:cNvSpPr txBox="1"/>
          <p:nvPr/>
        </p:nvSpPr>
        <p:spPr>
          <a:xfrm>
            <a:off x="6637696" y="2873711"/>
            <a:ext cx="37209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新型コロナウイルスが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類になってから、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“密”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の意識が薄れてきたように感じます。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特に熱中症対策においては</a:t>
            </a: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室内での</a:t>
            </a:r>
            <a:endParaRPr kumimoji="1"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密対策は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、有効です。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今までは人数制限が設けられていた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ところ、大人数で一部屋を使う機会が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出てきました。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学校でいえば、窓越しの夏の日差しや、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子供たちの熱気・人数で冷房が効き難い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場合もあります。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学校でも気を付けて参りますが、ご家庭でも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混雑したお出かけ先などの室内の温度変化に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気を配り、　熱中症を予防しましょう。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A34CA56-889E-4AEC-A03E-E6A01914FDA4}"/>
              </a:ext>
            </a:extLst>
          </p:cNvPr>
          <p:cNvSpPr txBox="1"/>
          <p:nvPr/>
        </p:nvSpPr>
        <p:spPr>
          <a:xfrm>
            <a:off x="7468049" y="2512779"/>
            <a:ext cx="2501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室内の熱中症にも注意を！！</a:t>
            </a:r>
          </a:p>
        </p:txBody>
      </p:sp>
      <p:pic>
        <p:nvPicPr>
          <p:cNvPr id="1052" name="Picture 28" descr="3密のイラスト（重なった表）">
            <a:extLst>
              <a:ext uri="{FF2B5EF4-FFF2-40B4-BE49-F238E27FC236}">
                <a16:creationId xmlns:a16="http://schemas.microsoft.com/office/drawing/2014/main" id="{32DE49A5-22E8-4F00-8294-35DBA89D8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270" y="2820556"/>
            <a:ext cx="918115" cy="91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風通しが悪い部屋のイラスト">
            <a:extLst>
              <a:ext uri="{FF2B5EF4-FFF2-40B4-BE49-F238E27FC236}">
                <a16:creationId xmlns:a16="http://schemas.microsoft.com/office/drawing/2014/main" id="{4DD2F0F1-CA79-4E8D-B871-6A45373F6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495" y="5050249"/>
            <a:ext cx="805234" cy="6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風通しが良い部屋のイラスト">
            <a:extLst>
              <a:ext uri="{FF2B5EF4-FFF2-40B4-BE49-F238E27FC236}">
                <a16:creationId xmlns:a16="http://schemas.microsoft.com/office/drawing/2014/main" id="{F1C98628-C68F-42E2-B8BF-290CC94F9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578" y="5050249"/>
            <a:ext cx="690712" cy="6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375E771-9BF0-462F-9647-70618C9323DD}"/>
              </a:ext>
            </a:extLst>
          </p:cNvPr>
          <p:cNvSpPr txBox="1"/>
          <p:nvPr/>
        </p:nvSpPr>
        <p:spPr>
          <a:xfrm>
            <a:off x="6882869" y="5950382"/>
            <a:ext cx="1774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自分に合った水分量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0B5B9DA-483C-4E0C-9B42-D4B68996D952}"/>
              </a:ext>
            </a:extLst>
          </p:cNvPr>
          <p:cNvSpPr txBox="1"/>
          <p:nvPr/>
        </p:nvSpPr>
        <p:spPr>
          <a:xfrm>
            <a:off x="8702040" y="65291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066" name="Picture 42" descr="小さい水筒のイラスト1">
            <a:extLst>
              <a:ext uri="{FF2B5EF4-FFF2-40B4-BE49-F238E27FC236}">
                <a16:creationId xmlns:a16="http://schemas.microsoft.com/office/drawing/2014/main" id="{F16AF325-1C80-4449-BC87-9E2D2CA40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527" y="7284525"/>
            <a:ext cx="255889" cy="68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2" descr="小さい水筒のイラスト1">
            <a:extLst>
              <a:ext uri="{FF2B5EF4-FFF2-40B4-BE49-F238E27FC236}">
                <a16:creationId xmlns:a16="http://schemas.microsoft.com/office/drawing/2014/main" id="{219763CD-0C42-4C20-9609-1D79FF101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072" y="6492201"/>
            <a:ext cx="341021" cy="93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3D7927E-E532-4A88-8367-092A70C1916E}"/>
              </a:ext>
            </a:extLst>
          </p:cNvPr>
          <p:cNvSpPr txBox="1"/>
          <p:nvPr/>
        </p:nvSpPr>
        <p:spPr>
          <a:xfrm>
            <a:off x="5665113" y="6324706"/>
            <a:ext cx="50545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小児科の先生が以前、「子どもの「頭がいたい」は軽い熱中症の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こともある。」とおっしゃっていました。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保健室に具合が悪くなってくる中で、水分をとってなかった、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水筒の中身がなくなってしまっていたという場合もあります。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学校での水分補給の様子をご家庭で確認してください。持ち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返った水筒の中身の量、残っているものは学校で足したものなのか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などをご確認いただき、足りない場合は、お子様と話してみてください。</a:t>
            </a:r>
          </a:p>
        </p:txBody>
      </p:sp>
      <p:pic>
        <p:nvPicPr>
          <p:cNvPr id="1070" name="Picture 46" descr="室内で熱中症になっている人のイラスト">
            <a:extLst>
              <a:ext uri="{FF2B5EF4-FFF2-40B4-BE49-F238E27FC236}">
                <a16:creationId xmlns:a16="http://schemas.microsoft.com/office/drawing/2014/main" id="{8948E6D8-ACD6-4178-B31F-1AC2A772E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197" y="4242510"/>
            <a:ext cx="686906" cy="60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冷房のない暑い教室のイラスト">
            <a:extLst>
              <a:ext uri="{FF2B5EF4-FFF2-40B4-BE49-F238E27FC236}">
                <a16:creationId xmlns:a16="http://schemas.microsoft.com/office/drawing/2014/main" id="{60660E3A-2AC4-4042-8C34-A4EBE5DEA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812" y="1936012"/>
            <a:ext cx="918115" cy="91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小さい水筒で飲む人のイラスト（男性）">
            <a:extLst>
              <a:ext uri="{FF2B5EF4-FFF2-40B4-BE49-F238E27FC236}">
                <a16:creationId xmlns:a16="http://schemas.microsoft.com/office/drawing/2014/main" id="{14A73720-1321-408A-8B4B-C878A724E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355" y="6511866"/>
            <a:ext cx="828641" cy="101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充血した目のイラスト">
            <a:extLst>
              <a:ext uri="{FF2B5EF4-FFF2-40B4-BE49-F238E27FC236}">
                <a16:creationId xmlns:a16="http://schemas.microsoft.com/office/drawing/2014/main" id="{7F4F0914-9CF3-4881-B508-F5CBEAB10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897" y="7250439"/>
            <a:ext cx="547692" cy="54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折り畳み傘のイラスト">
            <a:extLst>
              <a:ext uri="{FF2B5EF4-FFF2-40B4-BE49-F238E27FC236}">
                <a16:creationId xmlns:a16="http://schemas.microsoft.com/office/drawing/2014/main" id="{83EFD29E-8573-405B-A971-3ECDAAC17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450" y="323417"/>
            <a:ext cx="487837" cy="4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てるてる坊主のイラスト">
            <a:extLst>
              <a:ext uri="{FF2B5EF4-FFF2-40B4-BE49-F238E27FC236}">
                <a16:creationId xmlns:a16="http://schemas.microsoft.com/office/drawing/2014/main" id="{4EE0C856-50FD-4E4B-8F0C-56B2CD4FB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07" y="158675"/>
            <a:ext cx="660307" cy="66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287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1454</TotalTime>
  <Words>945</Words>
  <Application>Microsoft Office PowerPoint</Application>
  <PresentationFormat>B4 (ISO) 250x353 mm</PresentationFormat>
  <Paragraphs>150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BIZ UDPゴシック</vt:lpstr>
      <vt:lpstr>HG丸ｺﾞｼｯｸM-PRO</vt:lpstr>
      <vt:lpstr>HG創英角ﾎﾟｯﾌﾟ体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Administrator</dc:creator>
  <cp:lastModifiedBy>Administrator</cp:lastModifiedBy>
  <cp:revision>110</cp:revision>
  <cp:lastPrinted>2023-06-01T10:57:10Z</cp:lastPrinted>
  <dcterms:created xsi:type="dcterms:W3CDTF">2023-04-04T06:11:00Z</dcterms:created>
  <dcterms:modified xsi:type="dcterms:W3CDTF">2023-06-02T00:01:45Z</dcterms:modified>
</cp:coreProperties>
</file>